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5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D1E519-2E33-48F6-8F6B-E8C71E856E17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BE88B4-7BC2-45FB-ACE9-E65970418EA4}">
      <dgm:prSet phldrT="[Текст]"/>
      <dgm:spPr/>
      <dgm:t>
        <a:bodyPr/>
        <a:lstStyle/>
        <a:p>
          <a:r>
            <a:rPr lang="ru-RU" dirty="0" smtClean="0"/>
            <a:t>Кросс функциональная команда педагогических работников КГБОУ</a:t>
          </a:r>
        </a:p>
        <a:p>
          <a:r>
            <a:rPr lang="ru-RU" dirty="0" smtClean="0"/>
            <a:t> ШИ 2</a:t>
          </a:r>
          <a:endParaRPr lang="ru-RU" dirty="0"/>
        </a:p>
      </dgm:t>
    </dgm:pt>
    <dgm:pt modelId="{FCE14EB3-A0DA-4F88-AB05-E686D641BBB9}" type="parTrans" cxnId="{8B1ECFBD-BCA9-4433-9349-6B7459908BBF}">
      <dgm:prSet/>
      <dgm:spPr/>
      <dgm:t>
        <a:bodyPr/>
        <a:lstStyle/>
        <a:p>
          <a:endParaRPr lang="ru-RU"/>
        </a:p>
      </dgm:t>
    </dgm:pt>
    <dgm:pt modelId="{516A7ACC-9011-498D-80C5-B75DBD09AF64}" type="sibTrans" cxnId="{8B1ECFBD-BCA9-4433-9349-6B7459908BBF}">
      <dgm:prSet/>
      <dgm:spPr/>
      <dgm:t>
        <a:bodyPr/>
        <a:lstStyle/>
        <a:p>
          <a:endParaRPr lang="ru-RU"/>
        </a:p>
      </dgm:t>
    </dgm:pt>
    <dgm:pt modelId="{36271875-B051-4251-A98B-D848C0747A6A}">
      <dgm:prSet phldrT="[Текст]"/>
      <dgm:spPr/>
      <dgm:t>
        <a:bodyPr/>
        <a:lstStyle/>
        <a:p>
          <a:r>
            <a:rPr lang="ru-RU" dirty="0" smtClean="0"/>
            <a:t>Директор КГБОУ ШИ 2, зам. директора по НМР</a:t>
          </a:r>
          <a:endParaRPr lang="ru-RU" dirty="0"/>
        </a:p>
      </dgm:t>
    </dgm:pt>
    <dgm:pt modelId="{5E408A39-1125-498C-A031-729D8312DCE2}" type="parTrans" cxnId="{2E848DEC-9E95-4818-A862-BA18746E1DE6}">
      <dgm:prSet/>
      <dgm:spPr/>
      <dgm:t>
        <a:bodyPr/>
        <a:lstStyle/>
        <a:p>
          <a:endParaRPr lang="ru-RU"/>
        </a:p>
      </dgm:t>
    </dgm:pt>
    <dgm:pt modelId="{843DC40A-5078-4391-A46A-D57564CBA9C1}" type="sibTrans" cxnId="{2E848DEC-9E95-4818-A862-BA18746E1DE6}">
      <dgm:prSet/>
      <dgm:spPr/>
      <dgm:t>
        <a:bodyPr/>
        <a:lstStyle/>
        <a:p>
          <a:endParaRPr lang="ru-RU"/>
        </a:p>
      </dgm:t>
    </dgm:pt>
    <dgm:pt modelId="{25A1A187-B849-4066-91E4-16889F7F5F75}">
      <dgm:prSet phldrT="[Текст]"/>
      <dgm:spPr/>
      <dgm:t>
        <a:bodyPr/>
        <a:lstStyle/>
        <a:p>
          <a:r>
            <a:rPr lang="ru-RU" dirty="0" smtClean="0"/>
            <a:t>Ресурсная сеть </a:t>
          </a:r>
          <a:r>
            <a:rPr lang="ru-RU" dirty="0" smtClean="0"/>
            <a:t>края </a:t>
          </a:r>
          <a:endParaRPr lang="ru-RU" dirty="0"/>
        </a:p>
      </dgm:t>
    </dgm:pt>
    <dgm:pt modelId="{5B17C7CE-B13F-46BD-84A0-562167D60918}" type="parTrans" cxnId="{FF314286-C2E0-4F31-8A7B-5829C11DFFB9}">
      <dgm:prSet/>
      <dgm:spPr/>
      <dgm:t>
        <a:bodyPr/>
        <a:lstStyle/>
        <a:p>
          <a:endParaRPr lang="ru-RU"/>
        </a:p>
      </dgm:t>
    </dgm:pt>
    <dgm:pt modelId="{5D4482E2-C69C-4578-9154-6615E4AC6A53}" type="sibTrans" cxnId="{FF314286-C2E0-4F31-8A7B-5829C11DFFB9}">
      <dgm:prSet/>
      <dgm:spPr/>
      <dgm:t>
        <a:bodyPr/>
        <a:lstStyle/>
        <a:p>
          <a:endParaRPr lang="ru-RU"/>
        </a:p>
      </dgm:t>
    </dgm:pt>
    <dgm:pt modelId="{2E529B43-C352-4A2C-BF72-4F660EF7BBEE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Методические </a:t>
          </a:r>
          <a:r>
            <a:rPr lang="ru-RU" dirty="0" smtClean="0"/>
            <a:t>объединения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Молодые специалисты и наставники,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учителя –новаторы</a:t>
          </a:r>
        </a:p>
        <a:p>
          <a:endParaRPr lang="ru-RU" dirty="0"/>
        </a:p>
      </dgm:t>
    </dgm:pt>
    <dgm:pt modelId="{D182745B-7705-4A07-A79B-B5E244348369}" type="parTrans" cxnId="{DF609106-C6F5-4F87-B716-FBDD7CA7C51C}">
      <dgm:prSet/>
      <dgm:spPr/>
      <dgm:t>
        <a:bodyPr/>
        <a:lstStyle/>
        <a:p>
          <a:endParaRPr lang="ru-RU"/>
        </a:p>
      </dgm:t>
    </dgm:pt>
    <dgm:pt modelId="{52343D1A-D485-4AB3-9E37-28F4E73E4532}" type="sibTrans" cxnId="{DF609106-C6F5-4F87-B716-FBDD7CA7C51C}">
      <dgm:prSet/>
      <dgm:spPr/>
      <dgm:t>
        <a:bodyPr/>
        <a:lstStyle/>
        <a:p>
          <a:endParaRPr lang="ru-RU"/>
        </a:p>
      </dgm:t>
    </dgm:pt>
    <dgm:pt modelId="{CDED265D-03E0-4014-AE59-4C3E4D3AC425}">
      <dgm:prSet phldrT="[Текст]"/>
      <dgm:spPr/>
      <dgm:t>
        <a:bodyPr/>
        <a:lstStyle/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/>
            <a:t>Медицинское сопровождение обучающихся. Консультативная помощь родителям, воспитывающих детей с ОВЗ по зрению</a:t>
          </a:r>
          <a:endParaRPr lang="ru-RU" dirty="0"/>
        </a:p>
      </dgm:t>
    </dgm:pt>
    <dgm:pt modelId="{590C56FE-374E-42CC-BDF4-C4D5DE67B6DB}" type="parTrans" cxnId="{2C53C0A5-C70A-402C-9A12-C39F9C86682A}">
      <dgm:prSet/>
      <dgm:spPr/>
      <dgm:t>
        <a:bodyPr/>
        <a:lstStyle/>
        <a:p>
          <a:endParaRPr lang="ru-RU"/>
        </a:p>
      </dgm:t>
    </dgm:pt>
    <dgm:pt modelId="{D7BC9198-C286-446A-AD37-CDAE4BEB3AE5}" type="sibTrans" cxnId="{2C53C0A5-C70A-402C-9A12-C39F9C86682A}">
      <dgm:prSet/>
      <dgm:spPr/>
      <dgm:t>
        <a:bodyPr/>
        <a:lstStyle/>
        <a:p>
          <a:endParaRPr lang="ru-RU"/>
        </a:p>
      </dgm:t>
    </dgm:pt>
    <dgm:pt modelId="{79B48324-D5CC-45CC-9DAA-368026D72616}">
      <dgm:prSet phldrT="[Текст]"/>
      <dgm:spPr/>
      <dgm:t>
        <a:bodyPr/>
        <a:lstStyle/>
        <a:p>
          <a:r>
            <a:rPr lang="ru-RU" dirty="0" smtClean="0"/>
            <a:t>Психолого- педагогическое сопровождение и </a:t>
          </a:r>
          <a:r>
            <a:rPr lang="ru-RU" dirty="0" err="1" smtClean="0"/>
            <a:t>ПМПк</a:t>
          </a:r>
          <a:endParaRPr lang="ru-RU" dirty="0"/>
        </a:p>
      </dgm:t>
    </dgm:pt>
    <dgm:pt modelId="{D5AF3CD4-75A0-42C5-9E28-6F7C683C4F60}" type="parTrans" cxnId="{F37E9658-3346-45DF-BF34-B789554DCCBF}">
      <dgm:prSet/>
      <dgm:spPr/>
      <dgm:t>
        <a:bodyPr/>
        <a:lstStyle/>
        <a:p>
          <a:endParaRPr lang="ru-RU"/>
        </a:p>
      </dgm:t>
    </dgm:pt>
    <dgm:pt modelId="{5A0C1FF3-D630-4E2B-881F-6F03B729AE40}" type="sibTrans" cxnId="{F37E9658-3346-45DF-BF34-B789554DCCBF}">
      <dgm:prSet/>
      <dgm:spPr/>
      <dgm:t>
        <a:bodyPr/>
        <a:lstStyle/>
        <a:p>
          <a:endParaRPr lang="ru-RU"/>
        </a:p>
      </dgm:t>
    </dgm:pt>
    <dgm:pt modelId="{70259A74-8EA5-4E26-BFE4-07CB3E8F4421}" type="pres">
      <dgm:prSet presAssocID="{7ED1E519-2E33-48F6-8F6B-E8C71E856E1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20F9B40-FDDA-4113-A828-1B3DAC2B0CD1}" type="pres">
      <dgm:prSet presAssocID="{54BE88B4-7BC2-45FB-ACE9-E65970418EA4}" presName="singleCycle" presStyleCnt="0"/>
      <dgm:spPr/>
    </dgm:pt>
    <dgm:pt modelId="{21A00D92-6EF2-4386-BEB4-182B000F9029}" type="pres">
      <dgm:prSet presAssocID="{54BE88B4-7BC2-45FB-ACE9-E65970418EA4}" presName="singleCenter" presStyleLbl="node1" presStyleIdx="0" presStyleCnt="6" custScaleX="209511" custScaleY="121040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FEBC5364-0A9B-4947-AD4F-CEA03F950C66}" type="pres">
      <dgm:prSet presAssocID="{5E408A39-1125-498C-A031-729D8312DCE2}" presName="Name56" presStyleLbl="parChTrans1D2" presStyleIdx="0" presStyleCnt="5"/>
      <dgm:spPr/>
      <dgm:t>
        <a:bodyPr/>
        <a:lstStyle/>
        <a:p>
          <a:endParaRPr lang="ru-RU"/>
        </a:p>
      </dgm:t>
    </dgm:pt>
    <dgm:pt modelId="{1D39D8AA-189E-4266-BC75-07657C0A3CB5}" type="pres">
      <dgm:prSet presAssocID="{36271875-B051-4251-A98B-D848C0747A6A}" presName="text0" presStyleLbl="node1" presStyleIdx="1" presStyleCnt="6" custScaleX="266551" custRadScaleRad="98750" custRadScaleInc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1FA70-0D36-4050-870C-087ADCBAFFD4}" type="pres">
      <dgm:prSet presAssocID="{D5AF3CD4-75A0-42C5-9E28-6F7C683C4F60}" presName="Name56" presStyleLbl="parChTrans1D2" presStyleIdx="1" presStyleCnt="5"/>
      <dgm:spPr/>
      <dgm:t>
        <a:bodyPr/>
        <a:lstStyle/>
        <a:p>
          <a:endParaRPr lang="ru-RU"/>
        </a:p>
      </dgm:t>
    </dgm:pt>
    <dgm:pt modelId="{249D943C-10FA-48F1-8063-B5895962BF0F}" type="pres">
      <dgm:prSet presAssocID="{79B48324-D5CC-45CC-9DAA-368026D72616}" presName="text0" presStyleLbl="node1" presStyleIdx="2" presStyleCnt="6" custScaleX="294734" custRadScaleRad="226639" custRadScaleInc="112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C1A4FE-6370-49B6-BE72-2C4E559BE2FB}" type="pres">
      <dgm:prSet presAssocID="{590C56FE-374E-42CC-BDF4-C4D5DE67B6DB}" presName="Name56" presStyleLbl="parChTrans1D2" presStyleIdx="2" presStyleCnt="5"/>
      <dgm:spPr/>
      <dgm:t>
        <a:bodyPr/>
        <a:lstStyle/>
        <a:p>
          <a:endParaRPr lang="ru-RU"/>
        </a:p>
      </dgm:t>
    </dgm:pt>
    <dgm:pt modelId="{ACD433B4-B5DB-47A0-BFB1-7E06EA4125F1}" type="pres">
      <dgm:prSet presAssocID="{CDED265D-03E0-4014-AE59-4C3E4D3AC425}" presName="text0" presStyleLbl="node1" presStyleIdx="3" presStyleCnt="6" custScaleX="234646" custRadScaleRad="112887" custRadScaleInc="-11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B47739-1A6E-467D-AE83-DDA28382AA66}" type="pres">
      <dgm:prSet presAssocID="{5B17C7CE-B13F-46BD-84A0-562167D60918}" presName="Name56" presStyleLbl="parChTrans1D2" presStyleIdx="3" presStyleCnt="5"/>
      <dgm:spPr/>
      <dgm:t>
        <a:bodyPr/>
        <a:lstStyle/>
        <a:p>
          <a:endParaRPr lang="ru-RU"/>
        </a:p>
      </dgm:t>
    </dgm:pt>
    <dgm:pt modelId="{3C496323-625C-4F3D-9A64-5CCA3FC3CFE6}" type="pres">
      <dgm:prSet presAssocID="{25A1A187-B849-4066-91E4-16889F7F5F75}" presName="text0" presStyleLbl="node1" presStyleIdx="4" presStyleCnt="6" custScaleX="202009" custRadScaleRad="100751" custRadScaleInc="-96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C10FB5-6A87-4410-87A9-2FB518F65807}" type="pres">
      <dgm:prSet presAssocID="{D182745B-7705-4A07-A79B-B5E244348369}" presName="Name56" presStyleLbl="parChTrans1D2" presStyleIdx="4" presStyleCnt="5"/>
      <dgm:spPr/>
      <dgm:t>
        <a:bodyPr/>
        <a:lstStyle/>
        <a:p>
          <a:endParaRPr lang="ru-RU"/>
        </a:p>
      </dgm:t>
    </dgm:pt>
    <dgm:pt modelId="{6ACD074D-B798-4AF6-B22B-94A489A2FBD8}" type="pres">
      <dgm:prSet presAssocID="{2E529B43-C352-4A2C-BF72-4F660EF7BBEE}" presName="text0" presStyleLbl="node1" presStyleIdx="5" presStyleCnt="6" custScaleX="301240" custRadScaleRad="211512" custRadScaleInc="-1141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C21DF69-4DD6-4796-AE94-A596D4BBB985}" type="presOf" srcId="{D5AF3CD4-75A0-42C5-9E28-6F7C683C4F60}" destId="{9E01FA70-0D36-4050-870C-087ADCBAFFD4}" srcOrd="0" destOrd="0" presId="urn:microsoft.com/office/officeart/2008/layout/RadialCluster"/>
    <dgm:cxn modelId="{DF609106-C6F5-4F87-B716-FBDD7CA7C51C}" srcId="{54BE88B4-7BC2-45FB-ACE9-E65970418EA4}" destId="{2E529B43-C352-4A2C-BF72-4F660EF7BBEE}" srcOrd="4" destOrd="0" parTransId="{D182745B-7705-4A07-A79B-B5E244348369}" sibTransId="{52343D1A-D485-4AB3-9E37-28F4E73E4532}"/>
    <dgm:cxn modelId="{FF314286-C2E0-4F31-8A7B-5829C11DFFB9}" srcId="{54BE88B4-7BC2-45FB-ACE9-E65970418EA4}" destId="{25A1A187-B849-4066-91E4-16889F7F5F75}" srcOrd="3" destOrd="0" parTransId="{5B17C7CE-B13F-46BD-84A0-562167D60918}" sibTransId="{5D4482E2-C69C-4578-9154-6615E4AC6A53}"/>
    <dgm:cxn modelId="{8B1ECFBD-BCA9-4433-9349-6B7459908BBF}" srcId="{7ED1E519-2E33-48F6-8F6B-E8C71E856E17}" destId="{54BE88B4-7BC2-45FB-ACE9-E65970418EA4}" srcOrd="0" destOrd="0" parTransId="{FCE14EB3-A0DA-4F88-AB05-E686D641BBB9}" sibTransId="{516A7ACC-9011-498D-80C5-B75DBD09AF64}"/>
    <dgm:cxn modelId="{20803386-5795-4EF1-BBF1-226C8734A848}" type="presOf" srcId="{54BE88B4-7BC2-45FB-ACE9-E65970418EA4}" destId="{21A00D92-6EF2-4386-BEB4-182B000F9029}" srcOrd="0" destOrd="0" presId="urn:microsoft.com/office/officeart/2008/layout/RadialCluster"/>
    <dgm:cxn modelId="{D121FD35-4462-4937-AC2E-5770CDE401D0}" type="presOf" srcId="{25A1A187-B849-4066-91E4-16889F7F5F75}" destId="{3C496323-625C-4F3D-9A64-5CCA3FC3CFE6}" srcOrd="0" destOrd="0" presId="urn:microsoft.com/office/officeart/2008/layout/RadialCluster"/>
    <dgm:cxn modelId="{424CED0D-9E73-46FF-888B-242A47D8B163}" type="presOf" srcId="{36271875-B051-4251-A98B-D848C0747A6A}" destId="{1D39D8AA-189E-4266-BC75-07657C0A3CB5}" srcOrd="0" destOrd="0" presId="urn:microsoft.com/office/officeart/2008/layout/RadialCluster"/>
    <dgm:cxn modelId="{2E848DEC-9E95-4818-A862-BA18746E1DE6}" srcId="{54BE88B4-7BC2-45FB-ACE9-E65970418EA4}" destId="{36271875-B051-4251-A98B-D848C0747A6A}" srcOrd="0" destOrd="0" parTransId="{5E408A39-1125-498C-A031-729D8312DCE2}" sibTransId="{843DC40A-5078-4391-A46A-D57564CBA9C1}"/>
    <dgm:cxn modelId="{46303A61-B69D-465A-B73D-258C1AD97B09}" type="presOf" srcId="{590C56FE-374E-42CC-BDF4-C4D5DE67B6DB}" destId="{C9C1A4FE-6370-49B6-BE72-2C4E559BE2FB}" srcOrd="0" destOrd="0" presId="urn:microsoft.com/office/officeart/2008/layout/RadialCluster"/>
    <dgm:cxn modelId="{F37E9658-3346-45DF-BF34-B789554DCCBF}" srcId="{54BE88B4-7BC2-45FB-ACE9-E65970418EA4}" destId="{79B48324-D5CC-45CC-9DAA-368026D72616}" srcOrd="1" destOrd="0" parTransId="{D5AF3CD4-75A0-42C5-9E28-6F7C683C4F60}" sibTransId="{5A0C1FF3-D630-4E2B-881F-6F03B729AE40}"/>
    <dgm:cxn modelId="{9D0B988D-6D5A-4EA1-AF3B-028E1E470413}" type="presOf" srcId="{7ED1E519-2E33-48F6-8F6B-E8C71E856E17}" destId="{70259A74-8EA5-4E26-BFE4-07CB3E8F4421}" srcOrd="0" destOrd="0" presId="urn:microsoft.com/office/officeart/2008/layout/RadialCluster"/>
    <dgm:cxn modelId="{7EC32AA9-DD4F-4FB4-9176-0033FF3B3052}" type="presOf" srcId="{2E529B43-C352-4A2C-BF72-4F660EF7BBEE}" destId="{6ACD074D-B798-4AF6-B22B-94A489A2FBD8}" srcOrd="0" destOrd="0" presId="urn:microsoft.com/office/officeart/2008/layout/RadialCluster"/>
    <dgm:cxn modelId="{E98105B2-C140-4E17-B2F4-D6EA8DEB9410}" type="presOf" srcId="{5E408A39-1125-498C-A031-729D8312DCE2}" destId="{FEBC5364-0A9B-4947-AD4F-CEA03F950C66}" srcOrd="0" destOrd="0" presId="urn:microsoft.com/office/officeart/2008/layout/RadialCluster"/>
    <dgm:cxn modelId="{4450F51D-B510-4DE9-AE71-55914941B9E2}" type="presOf" srcId="{5B17C7CE-B13F-46BD-84A0-562167D60918}" destId="{4AB47739-1A6E-467D-AE83-DDA28382AA66}" srcOrd="0" destOrd="0" presId="urn:microsoft.com/office/officeart/2008/layout/RadialCluster"/>
    <dgm:cxn modelId="{345F3B80-865A-4E45-A5D5-F1960C7AEB3C}" type="presOf" srcId="{79B48324-D5CC-45CC-9DAA-368026D72616}" destId="{249D943C-10FA-48F1-8063-B5895962BF0F}" srcOrd="0" destOrd="0" presId="urn:microsoft.com/office/officeart/2008/layout/RadialCluster"/>
    <dgm:cxn modelId="{6FF076BC-D695-48F8-ACF5-3958F6C79872}" type="presOf" srcId="{D182745B-7705-4A07-A79B-B5E244348369}" destId="{EEC10FB5-6A87-4410-87A9-2FB518F65807}" srcOrd="0" destOrd="0" presId="urn:microsoft.com/office/officeart/2008/layout/RadialCluster"/>
    <dgm:cxn modelId="{33879B21-EFC7-4027-9D76-E4C47B265430}" type="presOf" srcId="{CDED265D-03E0-4014-AE59-4C3E4D3AC425}" destId="{ACD433B4-B5DB-47A0-BFB1-7E06EA4125F1}" srcOrd="0" destOrd="0" presId="urn:microsoft.com/office/officeart/2008/layout/RadialCluster"/>
    <dgm:cxn modelId="{2C53C0A5-C70A-402C-9A12-C39F9C86682A}" srcId="{54BE88B4-7BC2-45FB-ACE9-E65970418EA4}" destId="{CDED265D-03E0-4014-AE59-4C3E4D3AC425}" srcOrd="2" destOrd="0" parTransId="{590C56FE-374E-42CC-BDF4-C4D5DE67B6DB}" sibTransId="{D7BC9198-C286-446A-AD37-CDAE4BEB3AE5}"/>
    <dgm:cxn modelId="{3E91F8D3-0FF9-4683-8C9D-624DC5565D3B}" type="presParOf" srcId="{70259A74-8EA5-4E26-BFE4-07CB3E8F4421}" destId="{820F9B40-FDDA-4113-A828-1B3DAC2B0CD1}" srcOrd="0" destOrd="0" presId="urn:microsoft.com/office/officeart/2008/layout/RadialCluster"/>
    <dgm:cxn modelId="{9C91D891-A164-4D63-97C5-9132431EC8AE}" type="presParOf" srcId="{820F9B40-FDDA-4113-A828-1B3DAC2B0CD1}" destId="{21A00D92-6EF2-4386-BEB4-182B000F9029}" srcOrd="0" destOrd="0" presId="urn:microsoft.com/office/officeart/2008/layout/RadialCluster"/>
    <dgm:cxn modelId="{1F41C749-B7DB-448B-8D80-F7D46EF85990}" type="presParOf" srcId="{820F9B40-FDDA-4113-A828-1B3DAC2B0CD1}" destId="{FEBC5364-0A9B-4947-AD4F-CEA03F950C66}" srcOrd="1" destOrd="0" presId="urn:microsoft.com/office/officeart/2008/layout/RadialCluster"/>
    <dgm:cxn modelId="{FBF55484-8835-4488-B8B9-9AA457CEAC16}" type="presParOf" srcId="{820F9B40-FDDA-4113-A828-1B3DAC2B0CD1}" destId="{1D39D8AA-189E-4266-BC75-07657C0A3CB5}" srcOrd="2" destOrd="0" presId="urn:microsoft.com/office/officeart/2008/layout/RadialCluster"/>
    <dgm:cxn modelId="{B91C9371-C1D6-45BB-8844-0BB6CB7D42A0}" type="presParOf" srcId="{820F9B40-FDDA-4113-A828-1B3DAC2B0CD1}" destId="{9E01FA70-0D36-4050-870C-087ADCBAFFD4}" srcOrd="3" destOrd="0" presId="urn:microsoft.com/office/officeart/2008/layout/RadialCluster"/>
    <dgm:cxn modelId="{62D3CCE6-4B26-4129-8580-61A2A307DE26}" type="presParOf" srcId="{820F9B40-FDDA-4113-A828-1B3DAC2B0CD1}" destId="{249D943C-10FA-48F1-8063-B5895962BF0F}" srcOrd="4" destOrd="0" presId="urn:microsoft.com/office/officeart/2008/layout/RadialCluster"/>
    <dgm:cxn modelId="{09E7F9B0-3B9F-4CCA-AC98-02F94443FFF1}" type="presParOf" srcId="{820F9B40-FDDA-4113-A828-1B3DAC2B0CD1}" destId="{C9C1A4FE-6370-49B6-BE72-2C4E559BE2FB}" srcOrd="5" destOrd="0" presId="urn:microsoft.com/office/officeart/2008/layout/RadialCluster"/>
    <dgm:cxn modelId="{E8BF19F7-5860-4EF1-B5E2-EBAD81B86620}" type="presParOf" srcId="{820F9B40-FDDA-4113-A828-1B3DAC2B0CD1}" destId="{ACD433B4-B5DB-47A0-BFB1-7E06EA4125F1}" srcOrd="6" destOrd="0" presId="urn:microsoft.com/office/officeart/2008/layout/RadialCluster"/>
    <dgm:cxn modelId="{4EAD349A-CD94-49B9-8BFD-82F24AC17681}" type="presParOf" srcId="{820F9B40-FDDA-4113-A828-1B3DAC2B0CD1}" destId="{4AB47739-1A6E-467D-AE83-DDA28382AA66}" srcOrd="7" destOrd="0" presId="urn:microsoft.com/office/officeart/2008/layout/RadialCluster"/>
    <dgm:cxn modelId="{58161DCA-BDDF-495B-8DDE-E4045212D963}" type="presParOf" srcId="{820F9B40-FDDA-4113-A828-1B3DAC2B0CD1}" destId="{3C496323-625C-4F3D-9A64-5CCA3FC3CFE6}" srcOrd="8" destOrd="0" presId="urn:microsoft.com/office/officeart/2008/layout/RadialCluster"/>
    <dgm:cxn modelId="{93DA9446-0B7D-4FA0-8148-973FA8579B38}" type="presParOf" srcId="{820F9B40-FDDA-4113-A828-1B3DAC2B0CD1}" destId="{EEC10FB5-6A87-4410-87A9-2FB518F65807}" srcOrd="9" destOrd="0" presId="urn:microsoft.com/office/officeart/2008/layout/RadialCluster"/>
    <dgm:cxn modelId="{6A59CB9A-092A-4DE7-9341-5E498BA36E79}" type="presParOf" srcId="{820F9B40-FDDA-4113-A828-1B3DAC2B0CD1}" destId="{6ACD074D-B798-4AF6-B22B-94A489A2FBD8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00D92-6EF2-4386-BEB4-182B000F9029}">
      <dsp:nvSpPr>
        <dsp:cNvPr id="0" name=""/>
        <dsp:cNvSpPr/>
      </dsp:nvSpPr>
      <dsp:spPr>
        <a:xfrm>
          <a:off x="4226851" y="1560124"/>
          <a:ext cx="2734959" cy="15800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Кросс функциональная команда педагогических работников КГБОУ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ШИ 2</a:t>
          </a:r>
          <a:endParaRPr lang="ru-RU" sz="1800" kern="1200" dirty="0"/>
        </a:p>
      </dsp:txBody>
      <dsp:txXfrm>
        <a:off x="4303983" y="1637256"/>
        <a:ext cx="2580695" cy="1425793"/>
      </dsp:txXfrm>
    </dsp:sp>
    <dsp:sp modelId="{FEBC5364-0A9B-4947-AD4F-CEA03F950C66}">
      <dsp:nvSpPr>
        <dsp:cNvPr id="0" name=""/>
        <dsp:cNvSpPr/>
      </dsp:nvSpPr>
      <dsp:spPr>
        <a:xfrm rot="16200000">
          <a:off x="5305809" y="1271602"/>
          <a:ext cx="57704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704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9D8AA-189E-4266-BC75-07657C0A3CB5}">
      <dsp:nvSpPr>
        <dsp:cNvPr id="0" name=""/>
        <dsp:cNvSpPr/>
      </dsp:nvSpPr>
      <dsp:spPr>
        <a:xfrm>
          <a:off x="4428678" y="108461"/>
          <a:ext cx="2331305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Директор КГБОУ ШИ 2, зам. директора по НМР</a:t>
          </a:r>
          <a:endParaRPr lang="ru-RU" sz="1600" kern="1200" dirty="0"/>
        </a:p>
      </dsp:txBody>
      <dsp:txXfrm>
        <a:off x="4471373" y="151156"/>
        <a:ext cx="2245915" cy="789228"/>
      </dsp:txXfrm>
    </dsp:sp>
    <dsp:sp modelId="{9E01FA70-0D36-4050-870C-087ADCBAFFD4}">
      <dsp:nvSpPr>
        <dsp:cNvPr id="0" name=""/>
        <dsp:cNvSpPr/>
      </dsp:nvSpPr>
      <dsp:spPr>
        <a:xfrm rot="1332657">
          <a:off x="6906044" y="3192617"/>
          <a:ext cx="150311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0311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9D943C-10FA-48F1-8063-B5895962BF0F}">
      <dsp:nvSpPr>
        <dsp:cNvPr id="0" name=""/>
        <dsp:cNvSpPr/>
      </dsp:nvSpPr>
      <dsp:spPr>
        <a:xfrm>
          <a:off x="8135498" y="3476719"/>
          <a:ext cx="2577799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Психолого- педагогическое сопровождение и </a:t>
          </a:r>
          <a:r>
            <a:rPr lang="ru-RU" sz="1600" kern="1200" dirty="0" err="1" smtClean="0"/>
            <a:t>ПМПк</a:t>
          </a:r>
          <a:endParaRPr lang="ru-RU" sz="1600" kern="1200" dirty="0"/>
        </a:p>
      </dsp:txBody>
      <dsp:txXfrm>
        <a:off x="8178193" y="3519414"/>
        <a:ext cx="2492409" cy="789228"/>
      </dsp:txXfrm>
    </dsp:sp>
    <dsp:sp modelId="{C9C1A4FE-6370-49B6-BE72-2C4E559BE2FB}">
      <dsp:nvSpPr>
        <dsp:cNvPr id="0" name=""/>
        <dsp:cNvSpPr/>
      </dsp:nvSpPr>
      <dsp:spPr>
        <a:xfrm rot="2974488">
          <a:off x="6189591" y="3308450"/>
          <a:ext cx="44208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4208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D433B4-B5DB-47A0-BFB1-7E06EA4125F1}">
      <dsp:nvSpPr>
        <dsp:cNvPr id="0" name=""/>
        <dsp:cNvSpPr/>
      </dsp:nvSpPr>
      <dsp:spPr>
        <a:xfrm>
          <a:off x="5900350" y="3476719"/>
          <a:ext cx="2052258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Медицинское сопровождение обучающихся. Консультативная помощь родителям, воспитывающих детей с ОВЗ по зрению</a:t>
          </a:r>
          <a:endParaRPr lang="ru-RU" sz="1000" kern="1200" dirty="0"/>
        </a:p>
      </dsp:txBody>
      <dsp:txXfrm>
        <a:off x="5943045" y="3519414"/>
        <a:ext cx="1966868" cy="789228"/>
      </dsp:txXfrm>
    </dsp:sp>
    <dsp:sp modelId="{4AB47739-1A6E-467D-AE83-DDA28382AA66}">
      <dsp:nvSpPr>
        <dsp:cNvPr id="0" name=""/>
        <dsp:cNvSpPr/>
      </dsp:nvSpPr>
      <dsp:spPr>
        <a:xfrm rot="7350761">
          <a:off x="4794432" y="3302721"/>
          <a:ext cx="38549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549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496323-625C-4F3D-9A64-5CCA3FC3CFE6}">
      <dsp:nvSpPr>
        <dsp:cNvPr id="0" name=""/>
        <dsp:cNvSpPr/>
      </dsp:nvSpPr>
      <dsp:spPr>
        <a:xfrm>
          <a:off x="3721444" y="3465261"/>
          <a:ext cx="1766808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Ресурсная сеть </a:t>
          </a:r>
          <a:r>
            <a:rPr lang="ru-RU" sz="2300" kern="1200" dirty="0" smtClean="0"/>
            <a:t>края </a:t>
          </a:r>
          <a:endParaRPr lang="ru-RU" sz="2300" kern="1200" dirty="0"/>
        </a:p>
      </dsp:txBody>
      <dsp:txXfrm>
        <a:off x="3764139" y="3507956"/>
        <a:ext cx="1681418" cy="789228"/>
      </dsp:txXfrm>
    </dsp:sp>
    <dsp:sp modelId="{EEC10FB5-6A87-4410-87A9-2FB518F65807}">
      <dsp:nvSpPr>
        <dsp:cNvPr id="0" name=""/>
        <dsp:cNvSpPr/>
      </dsp:nvSpPr>
      <dsp:spPr>
        <a:xfrm rot="9414922">
          <a:off x="3014459" y="3180596"/>
          <a:ext cx="12629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6295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D074D-B798-4AF6-B22B-94A489A2FBD8}">
      <dsp:nvSpPr>
        <dsp:cNvPr id="0" name=""/>
        <dsp:cNvSpPr/>
      </dsp:nvSpPr>
      <dsp:spPr>
        <a:xfrm>
          <a:off x="721653" y="3428192"/>
          <a:ext cx="2634702" cy="8746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kern="1200" dirty="0" smtClean="0"/>
            <a:t>Методические </a:t>
          </a:r>
          <a:r>
            <a:rPr lang="ru-RU" sz="1100" kern="1200" dirty="0" smtClean="0"/>
            <a:t>объединения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kern="1200" dirty="0" smtClean="0"/>
            <a:t>Молодые специалисты и наставники,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100" kern="1200" dirty="0" smtClean="0"/>
            <a:t>учителя –новаторы</a:t>
          </a:r>
        </a:p>
        <a:p>
          <a:pPr lvl="0" algn="ctr">
            <a:spcBef>
              <a:spcPct val="0"/>
            </a:spcBef>
          </a:pPr>
          <a:endParaRPr lang="ru-RU" sz="1100" kern="1200" dirty="0"/>
        </a:p>
      </dsp:txBody>
      <dsp:txXfrm>
        <a:off x="764348" y="3470887"/>
        <a:ext cx="2549312" cy="7892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97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361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71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08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82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80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63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30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14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333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181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731C4-5AEE-49FC-B2EE-8903EB3279BE}" type="datetimeFigureOut">
              <a:rPr lang="ru-RU" smtClean="0"/>
              <a:t>13.06.2018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0945C-5140-4A5D-9E00-EBB01C7FFB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65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ra.krainyaja@yandex.ru" TargetMode="External"/><Relationship Id="rId2" Type="http://schemas.openxmlformats.org/officeDocument/2006/relationships/hyperlink" Target="mailto:shkola_khv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95632"/>
            <a:ext cx="10515600" cy="9431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Первичный отчет образовательной организации по направлению инновационной деятельности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5635805"/>
              </p:ext>
            </p:extLst>
          </p:nvPr>
        </p:nvGraphicFramePr>
        <p:xfrm>
          <a:off x="760164" y="1846493"/>
          <a:ext cx="10593636" cy="470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6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36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733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Образовательная организация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Краевое государственное бюджетное общеобразовательное учреждение, 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реализующее адаптированные основные общеобразовательные программы «Школа-интернат №2»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47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Статус в инновационной инфраструктуре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Краевой центр трансфера технологий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247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Тематика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инновационной деятельности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«Деятельность образовательной организации как ресурсного центра методической и консультативной помощи педагогам общеобразовательных организаций края, родителям по вопросам получения образования обучающимися с ОВЗ по зрению»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Ф.И.О. (полностью)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руководителя площадки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Веселовская Марина Анатольевна, директор КГБОУ ШИ 2,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shkola_khv@mail.ru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????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601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Ф.И.О.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научного руководителя (при наличии)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Крайняя Ирина Викторовна, заместитель  директора НИР, 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/>
                        </a:rPr>
                        <a:t>ira.krainyaja@yandex.ru</a:t>
                      </a:r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89142088862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1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Куратор от ХК ИРО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Хачко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Евгений Вячеславович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4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 участников инновационной работы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006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обеспечение инновационной деятельности: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пакета нормативных документов – локальных актов школы по деятельности инновационной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площадки: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Приказ по школе -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интернате по деятельности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КЦТТ (пролонгация);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Дорожная карта реализации проекта 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планирование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Положение о ресурсном центре (продукт)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977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Организационная структура управления инновационной деятельностью:</a:t>
            </a:r>
            <a:b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704161"/>
              </p:ext>
            </p:extLst>
          </p:nvPr>
        </p:nvGraphicFramePr>
        <p:xfrm>
          <a:off x="640491" y="1862696"/>
          <a:ext cx="11160211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Скругленный прямоугольник 13"/>
          <p:cNvSpPr/>
          <p:nvPr/>
        </p:nvSpPr>
        <p:spPr>
          <a:xfrm>
            <a:off x="838200" y="2654405"/>
            <a:ext cx="1363363" cy="23230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Внешние партнеры </a:t>
            </a:r>
            <a:r>
              <a:rPr lang="ru-RU" sz="1400" dirty="0" smtClean="0"/>
              <a:t>(ХК ИРО, ПИ ТОГУ.)</a:t>
            </a:r>
            <a:endParaRPr lang="ru-RU" sz="14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335397" y="2654406"/>
            <a:ext cx="1297460" cy="23230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Заместители директора по УВР, заместитель  директора ВР</a:t>
            </a:r>
            <a:endParaRPr lang="ru-RU" sz="1400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flipV="1">
            <a:off x="2201563" y="4038365"/>
            <a:ext cx="2621691" cy="22419"/>
          </a:xfrm>
          <a:prstGeom prst="straightConnector1">
            <a:avLst/>
          </a:prstGeom>
          <a:ln w="76200"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7713706" y="4001294"/>
            <a:ext cx="2621691" cy="22419"/>
          </a:xfrm>
          <a:prstGeom prst="straightConnector1">
            <a:avLst/>
          </a:prstGeom>
          <a:ln w="76200">
            <a:headEnd type="triangle" w="sm" len="med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845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821" y="412627"/>
            <a:ext cx="10515600" cy="1024287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Инновационная деятельность: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46910"/>
            <a:ext cx="10515600" cy="5462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«Деятельность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организации как ресурсного центра методической и консультативной помощи педагогам общеобразовательных организаций края, родителям по вопросам получения образования обучающимися с ОВЗ по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зрению»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Цель: совершенствование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 КГБОУ ШИ 2 как ресурсного центра по сопровождению инклюзивного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образования детей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ОВЗ по зрению в Хабаровском крае.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системы мониторинга и учета численности детей с ОВЗ по зрению, нуждающихся в психолого-педагогической, медицинской и социальной помощи, а также ОО и ДОУ, обучающих детей с ОВЗ по зрению, в Хабаровском крае.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Расширение </a:t>
            </a: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 межведомственного взаимодействия, сети партнеров и пользователей сетевого ресурсного центра.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мероприятий консалтингового сопровождения ОО по вопросам инклюзивного образования детей с ОВЗ по зрению.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Оказание информационно-просветительской, консультативной и методической помощи семьям, имеющих детей с ОВЗ по зрению, обучающихся в условиях инклюзии в Хабаровском крае.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Модернизация наполнения сайта «Ресурсная сеть края для педагогов, обучающих детей с ОВЗ по зрению».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мотивации педагогов КГБОУ ШИ 2 к участию в работе ресурсного сетевого центра.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толерантного отношения к детям с ОВЗ по зрению у здоровых сверстников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789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детей с ОВЗ по зрению, проживающих в Хабаровском крае, которые нуждаются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психолого-педагогической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медицинской и социальной помощи, и обновление базы данных по детям с ОВЗ по зрению и ОУ, которые их обучают.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системы взаимного сотрудничества по сопровождению детей с ОВЗ по зрению между КГБОУ ШИ 2 и ОО Хабаровского края, а также организация первичного взаимодействия КЦОЗ и организаций здравоохранения города, оказывающих медицинские услуги детям с ОВЗ по зрению.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КГБОУ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 2 по повышению тифлопедагогической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тифлопсихологической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компетентности педагогов ОО края, работающих с детьми с ОВЗ по зрению, через реализацию курса дистанционного обучения, а также участие в стажировках в качестве базовой площадки ХК ИРО по работе с детьми с нарушениями зрения.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количества семей, воспитывающих детей с ОВЗ по зрению, сопровождаемых специалистами КЦОЗ, оказание им психологической поддержки, а также повышение тифлопедагогической и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тифлопсихологической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компетентности родителей данных детей.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эффективности работы сайта «Ресурсная сеть края для педагогов, обучающих детей с ОВЗ по зрению», его популяризация и привлечение новых пользователей.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доли педагогов КГБОУ ШИ 2, участвующих в деятельности ресурсного сетевого центра, до 50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232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этапы дорожной карты реализации проекта (сроки их реализации):</a:t>
            </a:r>
            <a:b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Нормативно-правовое регулирование организуемой деятельности организации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статусе (февраль2018 – октябрь 2018);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Организация инновационной деятельности образовательной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(февраль 2018-сентябрь 2019);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еятельность по формированию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новой компетенции учителей, которая способствует компенсации и профилактике отклонений в развитии, активизации ресурсов социально-психологической адаптации личности ребенка с ОВЗ по зрению (февраль 2018-сентябрь 2019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Информационно-методическое распространение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 (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февраль 2018-сентябрь 2019);</a:t>
            </a:r>
          </a:p>
          <a:p>
            <a:pPr marL="0" indent="0">
              <a:buNone/>
            </a:pPr>
            <a:endParaRPr lang="ru-RU" sz="26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1514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776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реализованные за отчетный период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6894"/>
            <a:ext cx="10515600" cy="6068291"/>
          </a:xfrm>
        </p:spPr>
        <p:txBody>
          <a:bodyPr>
            <a:normAutofit fontScale="25000" lnSpcReduction="20000"/>
          </a:bodyPr>
          <a:lstStyle/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международной выставке- ярмарке «Дом. Семья. Традиции» г.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Хабаровск, в роли консультантов КЦОЗ;</a:t>
            </a:r>
            <a:endParaRPr lang="ru-RU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реализация моделей взаимодействия образовательной организации с социальными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партнерами и заключение договоров о взаимном сотрудничестве с ОО Хабаровского края (18 договоров из 10 территорий Хабаровского края);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стажировочных практик, практико-ориентированных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лекций и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практикумов, мастер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классов, коуч - сессий на курсах повышения квалификации, проводимых ХК ИРО,  для педагогических работников в общеобразовательных  школах Хабаровского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края (6 стажировок- 152 чел);</a:t>
            </a:r>
          </a:p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Обучающий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 «Достижение образовательных результатов в условиях реализации ФГОС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ОВЗ по зрению»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педагогических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г. Хабаровска. Мастер-классы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направлениям развития личности: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спортивно-оздоровительное, общекультурное, социальное, нравственное,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коррекционно-развивающее,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уроки, представление образовательных пространств ШИ 2  (присутствовало более 90чел.);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Скайп-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конференции для специалистов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Хабаровского края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 – при заключении договоров о взаимном сотрудничестве, 2 – при решении проблемных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ситуаций);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Адресное сопровождение педагогов Хабаровского края, обучающих детей с проблемами зрения- 26 консультаций;</a:t>
            </a:r>
            <a:endParaRPr lang="ru-RU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ресурсной сети края готовых </a:t>
            </a:r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 продуктов педагогических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по темам </a:t>
            </a: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самообразования- 25 продуктов и методических разработок по обучению и воспитанию детей с проблемами по зрению- 30;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Медицинское обследование, диагностика, выявление нарушений зрения, медикаментозное и аппаратное лечение детей с патологией зрения, разработка индивидуальных офтальмологических рекомендаций- охват: 521 ребенок  из них 68 чел- 13% ранняя помощь - 21 чел. - 31%- положительная динамика:</a:t>
            </a:r>
          </a:p>
          <a:p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заседаниях краевых методических объединениях учителей-дефектологов, учителей-логопедов, педагогов-психологов (6 заседаний);</a:t>
            </a:r>
          </a:p>
          <a:p>
            <a:endParaRPr lang="ru-RU" sz="4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853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Планируемый продукт инновационной деятельности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положения о ресурсном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консультативной, психолого- педагогической и диагностической  модели работы центра по оказанию помощи родителям с детьми ОВЗ с проблемами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зрению;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повышения квалификации «Проектирование образовательных результатов обучающихся с ОВЗ по зрению» (стажерская практика) для основной школы на 36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3659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1024</Words>
  <Application>Microsoft Office PowerPoint</Application>
  <PresentationFormat>Широкоэкранный</PresentationFormat>
  <Paragraphs>74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 Первичный отчет образовательной организации по направлению инновационной деятельности   </vt:lpstr>
      <vt:lpstr>Нормативно-правовое обеспечение инновационной деятельности:</vt:lpstr>
      <vt:lpstr>Организационная структура управления инновационной деятельностью: </vt:lpstr>
      <vt:lpstr>Инновационная деятельность:</vt:lpstr>
      <vt:lpstr>Планируемые результаты инновационной деятельности</vt:lpstr>
      <vt:lpstr>Основные этапы дорожной карты реализации проекта (сроки их реализации): </vt:lpstr>
      <vt:lpstr>Мероприятия реализованные за отчетный период </vt:lpstr>
      <vt:lpstr>Планируемый продукт инновационной деятельности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Первичный отчет образовательной организации по направлению инновационной деятельности   </dc:title>
  <dc:creator>Евгений Вячеславович Хачко</dc:creator>
  <cp:lastModifiedBy>User</cp:lastModifiedBy>
  <cp:revision>34</cp:revision>
  <dcterms:created xsi:type="dcterms:W3CDTF">2018-05-22T00:42:58Z</dcterms:created>
  <dcterms:modified xsi:type="dcterms:W3CDTF">2018-06-13T01:00:20Z</dcterms:modified>
</cp:coreProperties>
</file>