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0" r:id="rId3"/>
    <p:sldId id="257" r:id="rId4"/>
    <p:sldId id="272" r:id="rId5"/>
    <p:sldId id="258" r:id="rId6"/>
    <p:sldId id="261" r:id="rId7"/>
    <p:sldId id="262" r:id="rId8"/>
    <p:sldId id="263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664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664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5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9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7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0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15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5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2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6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6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0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1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0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0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0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62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562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2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2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7EAF463A-BC7C-46EE-9F1E-7F377CCA4891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2562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562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23622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«Территория взаимодействия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5715000" y="4648200"/>
            <a:ext cx="2895600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проекта: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Кучеренко И.Н., </a:t>
            </a:r>
          </a:p>
          <a:p>
            <a:pPr algn="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ам. директора по УВР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52400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Краевое государственное бюджетное общеобразовательное учреждение, реализующее адаптированные основные общеобразовательные программы «Школа-интернат № 2»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133926"/>
              </p:ext>
            </p:extLst>
          </p:nvPr>
        </p:nvGraphicFramePr>
        <p:xfrm>
          <a:off x="76200" y="76200"/>
          <a:ext cx="8915400" cy="655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686">
                  <a:extLst>
                    <a:ext uri="{9D8B030D-6E8A-4147-A177-3AD203B41FA5}">
                      <a16:colId xmlns:a16="http://schemas.microsoft.com/office/drawing/2014/main" val="2525905522"/>
                    </a:ext>
                  </a:extLst>
                </a:gridCol>
                <a:gridCol w="2387622">
                  <a:extLst>
                    <a:ext uri="{9D8B030D-6E8A-4147-A177-3AD203B41FA5}">
                      <a16:colId xmlns:a16="http://schemas.microsoft.com/office/drawing/2014/main" val="505666086"/>
                    </a:ext>
                  </a:extLst>
                </a:gridCol>
                <a:gridCol w="1353286">
                  <a:extLst>
                    <a:ext uri="{9D8B030D-6E8A-4147-A177-3AD203B41FA5}">
                      <a16:colId xmlns:a16="http://schemas.microsoft.com/office/drawing/2014/main" val="842130044"/>
                    </a:ext>
                  </a:extLst>
                </a:gridCol>
                <a:gridCol w="2026559">
                  <a:extLst>
                    <a:ext uri="{9D8B030D-6E8A-4147-A177-3AD203B41FA5}">
                      <a16:colId xmlns:a16="http://schemas.microsoft.com/office/drawing/2014/main" val="2717468778"/>
                    </a:ext>
                  </a:extLst>
                </a:gridCol>
                <a:gridCol w="1093859">
                  <a:extLst>
                    <a:ext uri="{9D8B030D-6E8A-4147-A177-3AD203B41FA5}">
                      <a16:colId xmlns:a16="http://schemas.microsoft.com/office/drawing/2014/main" val="4266686152"/>
                    </a:ext>
                  </a:extLst>
                </a:gridCol>
                <a:gridCol w="1655388">
                  <a:extLst>
                    <a:ext uri="{9D8B030D-6E8A-4147-A177-3AD203B41FA5}">
                      <a16:colId xmlns:a16="http://schemas.microsoft.com/office/drawing/2014/main" val="1850523832"/>
                    </a:ext>
                  </a:extLst>
                </a:gridCol>
              </a:tblGrid>
              <a:tr h="286030">
                <a:tc grid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4.2 Проект «Учитель+»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453313"/>
                  </a:ext>
                </a:extLst>
              </a:tr>
              <a:tr h="10914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4.2.1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Анкетирование по выявлению уровня профессионального и эмоционального выгорания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Сентябрь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Установление наличия или отсутствия уровня профессионального выгорания у педагогов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Педагоги-психологи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Справка с анализом полученных данных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extLst>
                  <a:ext uri="{0D108BD9-81ED-4DB2-BD59-A6C34878D82A}">
                    <a16:rowId xmlns:a16="http://schemas.microsoft.com/office/drawing/2014/main" val="3008349493"/>
                  </a:ext>
                </a:extLst>
              </a:tr>
              <a:tr h="29307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4.2.2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Цикл мероприятий, направленный на профилактику профессионального выгорания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раз в месяц, в течение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Повышение уровня стрессоустойчивости у педагогов;  самооценки педагогов, уверенности в себе и своих силах (профессиональных и личностных); мотивации педагогов к самореализации в профессиональном плане, стремлению к самопознанию и саморазвитию.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Формирование навыков рефлексии, </a:t>
                      </a:r>
                      <a:r>
                        <a:rPr lang="ru-RU" sz="1200" dirty="0" err="1">
                          <a:effectLst/>
                        </a:rPr>
                        <a:t>саморегуляции</a:t>
                      </a:r>
                      <a:r>
                        <a:rPr lang="ru-RU" sz="1200" dirty="0">
                          <a:effectLst/>
                        </a:rPr>
                        <a:t> негативных психоэмоциональных состояний.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Педагоги-психологи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Программа  «Профилактика эмоционального выгорания»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extLst>
                  <a:ext uri="{0D108BD9-81ED-4DB2-BD59-A6C34878D82A}">
                    <a16:rowId xmlns:a16="http://schemas.microsoft.com/office/drawing/2014/main" val="3971113308"/>
                  </a:ext>
                </a:extLst>
              </a:tr>
              <a:tr h="10914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4.2.3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Совместное мероприятие на сплочение коллектива «Пятое время года»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Улучшение психологического микроклимата в педагогическом коллективе, 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 специалисты службы сопровождения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Конспект тренинга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extLst>
                  <a:ext uri="{0D108BD9-81ED-4DB2-BD59-A6C34878D82A}">
                    <a16:rowId xmlns:a16="http://schemas.microsoft.com/office/drawing/2014/main" val="3822245564"/>
                  </a:ext>
                </a:extLst>
              </a:tr>
              <a:tr h="11534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4.2.4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и проведение лектория-практикума для педагогов школы на тему: «Эмоциональное выгорание педагогов. Профилактика»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Октябрь 2018 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Повышение психологической компетентности у педагогического коллектива школы.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Педагоги-психологи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лекция 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980" marR="55980" marT="0" marB="0"/>
                </a:tc>
                <a:extLst>
                  <a:ext uri="{0D108BD9-81ED-4DB2-BD59-A6C34878D82A}">
                    <a16:rowId xmlns:a16="http://schemas.microsoft.com/office/drawing/2014/main" val="875089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81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    Создание условий для с</a:t>
            </a:r>
            <a:r>
              <a:rPr lang="ru-RU" dirty="0" smtClean="0">
                <a:effectLst/>
              </a:rPr>
              <a:t>овершенствования  </a:t>
            </a:r>
            <a:r>
              <a:rPr lang="ru-RU" dirty="0">
                <a:effectLst/>
              </a:rPr>
              <a:t>комплексного психолого-педагогического взаимодействия всех участников образовательных </a:t>
            </a:r>
            <a:r>
              <a:rPr lang="ru-RU" dirty="0" smtClean="0">
                <a:effectLst/>
              </a:rPr>
              <a:t>отношений КГБОУ ШИ 2 (обучающиеся, родители (законные представители), педагогические работники, служба сопровождения)</a:t>
            </a:r>
            <a:endParaRPr lang="ru-RU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67056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Целевая аудитория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0" dirty="0">
                <a:solidFill>
                  <a:schemeClr val="tx1"/>
                </a:solidFill>
                <a:effectLst/>
              </a:rPr>
              <a:t>участники педагогического процесса: педагоги, родители, обучающиеся, методисты ХК 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ИРО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sz="3600" b="0" dirty="0">
                <a:solidFill>
                  <a:schemeClr val="tx1"/>
                </a:solidFill>
                <a:effectLst/>
              </a:rPr>
              <a:t/>
            </a:r>
            <a:br>
              <a:rPr lang="ru-RU" sz="3600" b="0" dirty="0">
                <a:solidFill>
                  <a:schemeClr val="tx1"/>
                </a:solidFill>
                <a:effectLst/>
              </a:rPr>
            </a:br>
            <a:r>
              <a:rPr lang="ru-RU" sz="3600" b="0" i="1" dirty="0">
                <a:solidFill>
                  <a:schemeClr val="tx1"/>
                </a:solidFill>
                <a:effectLst/>
              </a:rPr>
              <a:t> </a:t>
            </a:r>
            <a:r>
              <a:rPr lang="ru-RU" sz="3600" b="0" dirty="0">
                <a:solidFill>
                  <a:schemeClr val="tx1"/>
                </a:solidFill>
                <a:effectLst/>
              </a:rPr>
              <a:t/>
            </a:r>
            <a:br>
              <a:rPr lang="ru-RU" sz="3600" b="0" dirty="0">
                <a:solidFill>
                  <a:schemeClr val="tx1"/>
                </a:solidFill>
                <a:effectLst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 реализации проекта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течение 2018-2019 учебного года</a:t>
            </a:r>
            <a:endParaRPr lang="ru-RU" sz="28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1\Desktop\Презентация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«Территория взаимодействия»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Проблемное поле проекта: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8006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	</a:t>
            </a:r>
            <a:r>
              <a:rPr lang="ru-RU" dirty="0" smtClean="0">
                <a:effectLst/>
              </a:rPr>
              <a:t>По </a:t>
            </a:r>
            <a:r>
              <a:rPr lang="ru-RU" dirty="0">
                <a:effectLst/>
              </a:rPr>
              <a:t>результатам анализа работы Службы сопровождения за 2017- 2018 учебный год выявлена проблема в организации сотрудничества педагогических работников, родителей и специалистов службы сопровождения,  что негативно отразилось на качестве образовательного процесса</a:t>
            </a:r>
            <a:r>
              <a:rPr lang="ru-RU" dirty="0" smtClean="0">
                <a:effectLst/>
              </a:rPr>
              <a:t>:</a:t>
            </a:r>
          </a:p>
          <a:p>
            <a:pPr marL="0" indent="0" algn="just">
              <a:buNone/>
            </a:pPr>
            <a:endParaRPr lang="ru-RU" dirty="0">
              <a:effectLst/>
            </a:endParaRPr>
          </a:p>
          <a:p>
            <a:pPr marL="0" indent="0" algn="just">
              <a:buNone/>
            </a:pPr>
            <a:r>
              <a:rPr lang="ru-RU" dirty="0" smtClean="0">
                <a:effectLst/>
              </a:rPr>
              <a:t>-  неадекватное  </a:t>
            </a:r>
            <a:r>
              <a:rPr lang="ru-RU" dirty="0">
                <a:effectLst/>
              </a:rPr>
              <a:t>восприятие </a:t>
            </a:r>
            <a:r>
              <a:rPr lang="ru-RU" dirty="0" smtClean="0">
                <a:effectLst/>
              </a:rPr>
              <a:t>родителями структуры </a:t>
            </a:r>
            <a:r>
              <a:rPr lang="ru-RU" dirty="0">
                <a:effectLst/>
              </a:rPr>
              <a:t>дефекта и возможностей ребенка, которое  ведет к понижению среднего показателя качества знаний по школе</a:t>
            </a:r>
            <a:r>
              <a:rPr lang="ru-RU" dirty="0" smtClean="0">
                <a:effectLst/>
              </a:rPr>
              <a:t>;</a:t>
            </a:r>
          </a:p>
          <a:p>
            <a:pPr algn="just">
              <a:buFontTx/>
              <a:buChar char="-"/>
            </a:pPr>
            <a:endParaRPr lang="ru-RU" dirty="0">
              <a:effectLst/>
            </a:endParaRPr>
          </a:p>
          <a:p>
            <a:pPr marL="0" indent="0" algn="just">
              <a:buNone/>
            </a:pPr>
            <a:r>
              <a:rPr lang="ru-RU" dirty="0">
                <a:effectLst/>
              </a:rPr>
              <a:t> - </a:t>
            </a:r>
            <a:r>
              <a:rPr lang="ru-RU" dirty="0" smtClean="0">
                <a:effectLst/>
              </a:rPr>
              <a:t>увеличение конфликтных ситуаций </a:t>
            </a:r>
            <a:r>
              <a:rPr lang="ru-RU" dirty="0">
                <a:effectLst/>
              </a:rPr>
              <a:t>между родителями и педагогическими работниками по вопросам обучения и воспитания их детей</a:t>
            </a:r>
            <a:r>
              <a:rPr lang="ru-RU" dirty="0" smtClean="0">
                <a:effectLst/>
              </a:rPr>
              <a:t>;</a:t>
            </a:r>
          </a:p>
          <a:p>
            <a:pPr marL="0" indent="0" algn="just">
              <a:buNone/>
            </a:pPr>
            <a:endParaRPr lang="ru-RU" dirty="0">
              <a:effectLst/>
            </a:endParaRPr>
          </a:p>
          <a:p>
            <a:pPr marL="0" indent="0" algn="just">
              <a:buNone/>
            </a:pPr>
            <a:r>
              <a:rPr lang="ru-RU" dirty="0">
                <a:effectLst/>
              </a:rPr>
              <a:t>- отсутствие  эффективного взаимодействия между педагогом и родителем (законным представителем)  приводит к </a:t>
            </a:r>
            <a:r>
              <a:rPr lang="ru-RU" dirty="0" err="1">
                <a:effectLst/>
              </a:rPr>
              <a:t>фрустрированию</a:t>
            </a:r>
            <a:r>
              <a:rPr lang="ru-RU" dirty="0">
                <a:effectLst/>
              </a:rPr>
              <a:t> (разочарованию) педагога, которое является причиной  эмоционального  профессионального выгорания.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15000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dirty="0" smtClean="0"/>
              <a:t> </a:t>
            </a:r>
            <a:r>
              <a:rPr lang="ru-RU" dirty="0">
                <a:effectLst/>
              </a:rPr>
              <a:t>создать и описать механизм организации взаимодействия участников образовательных отношений, направленный  на успех каждого обучающегося;</a:t>
            </a:r>
          </a:p>
          <a:p>
            <a:pPr lvl="0" algn="just"/>
            <a:r>
              <a:rPr lang="ru-RU" dirty="0">
                <a:effectLst/>
              </a:rPr>
              <a:t>утвердить  и </a:t>
            </a:r>
            <a:r>
              <a:rPr lang="ru-RU" dirty="0" smtClean="0">
                <a:effectLst/>
              </a:rPr>
              <a:t>применить проект </a:t>
            </a:r>
            <a:r>
              <a:rPr lang="ru-RU" dirty="0">
                <a:effectLst/>
              </a:rPr>
              <a:t>«Родитель +» для эффективного взаимодействия  между  родителями и педагогами;</a:t>
            </a:r>
          </a:p>
          <a:p>
            <a:pPr lvl="0" algn="just"/>
            <a:r>
              <a:rPr lang="ru-RU" dirty="0">
                <a:effectLst/>
              </a:rPr>
              <a:t>Создать базу данных единых методических рекомендаций для участников образовательных отношений по  вопросам обучения и воспитания детей;</a:t>
            </a:r>
          </a:p>
          <a:p>
            <a:pPr lvl="0" algn="just"/>
            <a:r>
              <a:rPr lang="ru-RU" dirty="0">
                <a:effectLst/>
              </a:rPr>
              <a:t>утвердить и </a:t>
            </a:r>
            <a:r>
              <a:rPr lang="ru-RU" dirty="0" smtClean="0">
                <a:effectLst/>
              </a:rPr>
              <a:t>применить проект </a:t>
            </a:r>
            <a:r>
              <a:rPr lang="ru-RU" dirty="0">
                <a:effectLst/>
              </a:rPr>
              <a:t>«Учитель +» для профилактики  эмоционального профессионального выгорания педагога.</a:t>
            </a:r>
          </a:p>
          <a:p>
            <a:pPr lvl="0" algn="just"/>
            <a:r>
              <a:rPr lang="ru-RU" dirty="0">
                <a:effectLst/>
              </a:rPr>
              <a:t>провести анализ работы за 2018-2019 учебный год по определению качества организации взаимодействия участников образовательных отношений по следующим параметрам:</a:t>
            </a:r>
          </a:p>
          <a:p>
            <a:pPr marL="0" indent="0" algn="just">
              <a:buNone/>
            </a:pPr>
            <a:r>
              <a:rPr lang="ru-RU" dirty="0">
                <a:effectLst/>
              </a:rPr>
              <a:t>     - увеличится показатель качества знаний по школе в % в сравнении с 2017-2018 уч. г.;</a:t>
            </a:r>
          </a:p>
          <a:p>
            <a:pPr marL="0" indent="0" algn="just">
              <a:buNone/>
            </a:pPr>
            <a:r>
              <a:rPr lang="ru-RU" dirty="0">
                <a:effectLst/>
              </a:rPr>
              <a:t>     - увеличится % удовлетворенности родителей в получении образовательных услуг;</a:t>
            </a:r>
          </a:p>
          <a:p>
            <a:pPr marL="0" indent="0" algn="just">
              <a:buNone/>
            </a:pPr>
            <a:r>
              <a:rPr lang="ru-RU" dirty="0">
                <a:effectLst/>
              </a:rPr>
              <a:t>     - снизится % внеплановых школьных консилиумов;</a:t>
            </a:r>
          </a:p>
          <a:p>
            <a:pPr marL="0" indent="0" algn="just">
              <a:buNone/>
            </a:pPr>
            <a:r>
              <a:rPr lang="ru-RU" dirty="0">
                <a:effectLst/>
              </a:rPr>
              <a:t>     -увеличится % удовлетворенности  педагогических работников;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ffectLst/>
              </a:rPr>
              <a:t> - </a:t>
            </a:r>
            <a:r>
              <a:rPr lang="ru-RU" dirty="0" smtClean="0">
                <a:effectLst/>
              </a:rPr>
              <a:t>увеличение показателя </a:t>
            </a:r>
            <a:r>
              <a:rPr lang="ru-RU" dirty="0">
                <a:effectLst/>
              </a:rPr>
              <a:t>качества знаний по школе  на 5%;</a:t>
            </a:r>
          </a:p>
          <a:p>
            <a:r>
              <a:rPr lang="ru-RU" dirty="0">
                <a:effectLst/>
              </a:rPr>
              <a:t>     - </a:t>
            </a:r>
            <a:r>
              <a:rPr lang="ru-RU" dirty="0" smtClean="0">
                <a:effectLst/>
              </a:rPr>
              <a:t>увеличение </a:t>
            </a:r>
            <a:r>
              <a:rPr lang="ru-RU" dirty="0">
                <a:effectLst/>
              </a:rPr>
              <a:t>% удовлетворенности родителей в получении образовательных услуг на 2%;</a:t>
            </a:r>
          </a:p>
          <a:p>
            <a:r>
              <a:rPr lang="ru-RU" dirty="0">
                <a:effectLst/>
              </a:rPr>
              <a:t>     - </a:t>
            </a:r>
            <a:r>
              <a:rPr lang="ru-RU" dirty="0" smtClean="0">
                <a:effectLst/>
              </a:rPr>
              <a:t>снижение </a:t>
            </a:r>
            <a:r>
              <a:rPr lang="ru-RU" dirty="0">
                <a:effectLst/>
              </a:rPr>
              <a:t>% внеплановых школьных консилиумов на 3%;</a:t>
            </a:r>
          </a:p>
          <a:p>
            <a:r>
              <a:rPr lang="ru-RU" dirty="0">
                <a:effectLst/>
              </a:rPr>
              <a:t>     -</a:t>
            </a:r>
            <a:r>
              <a:rPr lang="ru-RU" dirty="0" smtClean="0">
                <a:effectLst/>
              </a:rPr>
              <a:t>увеличение </a:t>
            </a:r>
            <a:r>
              <a:rPr lang="ru-RU" dirty="0">
                <a:effectLst/>
              </a:rPr>
              <a:t>% удовлетворенности  педагогических работников на 3%.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Продукты проекта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lvl="0"/>
            <a:r>
              <a:rPr lang="ru-RU" sz="2400" dirty="0" smtClean="0">
                <a:effectLst/>
              </a:rPr>
              <a:t>Описание проекта «Территория взаимодействия»</a:t>
            </a:r>
          </a:p>
          <a:p>
            <a:pPr lvl="0"/>
            <a:r>
              <a:rPr lang="ru-RU" sz="2400" dirty="0" smtClean="0">
                <a:effectLst/>
              </a:rPr>
              <a:t>Описание проекта </a:t>
            </a:r>
            <a:r>
              <a:rPr lang="ru-RU" sz="2400" dirty="0">
                <a:effectLst/>
              </a:rPr>
              <a:t>«Родитель +»</a:t>
            </a:r>
          </a:p>
          <a:p>
            <a:r>
              <a:rPr lang="ru-RU" sz="2400" dirty="0" smtClean="0">
                <a:effectLst/>
              </a:rPr>
              <a:t>Описание проект </a:t>
            </a:r>
            <a:r>
              <a:rPr lang="ru-RU" sz="2400" dirty="0">
                <a:effectLst/>
              </a:rPr>
              <a:t>«Учитель</a:t>
            </a:r>
            <a:r>
              <a:rPr lang="ru-RU" sz="2400" dirty="0" smtClean="0">
                <a:effectLst/>
              </a:rPr>
              <a:t>+»</a:t>
            </a:r>
          </a:p>
          <a:p>
            <a:pPr lvl="0"/>
            <a:r>
              <a:rPr lang="ru-RU" sz="2400" dirty="0">
                <a:effectLst/>
              </a:rPr>
              <a:t>Банк методических рекомендаций для </a:t>
            </a:r>
            <a:r>
              <a:rPr lang="ru-RU" sz="2400" dirty="0" smtClean="0">
                <a:effectLst/>
              </a:rPr>
              <a:t>разной категории участников проекта и образовательных практик.</a:t>
            </a:r>
            <a:endParaRPr lang="ru-RU" sz="2400" dirty="0">
              <a:effectLst/>
            </a:endParaRPr>
          </a:p>
          <a:p>
            <a:r>
              <a:rPr lang="ru-RU" sz="2400" dirty="0">
                <a:effectLst/>
              </a:rPr>
              <a:t>Мультимедиа:  видеофрагменты, презентации</a:t>
            </a:r>
            <a:r>
              <a:rPr lang="ru-RU" sz="2400" dirty="0" smtClean="0">
                <a:effectLst/>
              </a:rPr>
              <a:t>.</a:t>
            </a:r>
          </a:p>
          <a:p>
            <a:pPr lvl="0"/>
            <a:r>
              <a:rPr lang="ru-RU" sz="2400" dirty="0">
                <a:effectLst/>
              </a:rPr>
              <a:t>Программы по коррекционно-развивающей работе детей с ОВЗ по </a:t>
            </a:r>
            <a:r>
              <a:rPr lang="ru-RU" sz="2400" dirty="0" smtClean="0">
                <a:effectLst/>
              </a:rPr>
              <a:t>зрению</a:t>
            </a:r>
            <a:r>
              <a:rPr lang="ru-RU" sz="2400" dirty="0">
                <a:effectLst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618970"/>
              </p:ext>
            </p:extLst>
          </p:nvPr>
        </p:nvGraphicFramePr>
        <p:xfrm>
          <a:off x="0" y="0"/>
          <a:ext cx="9067800" cy="8199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01">
                  <a:extLst>
                    <a:ext uri="{9D8B030D-6E8A-4147-A177-3AD203B41FA5}">
                      <a16:colId xmlns:a16="http://schemas.microsoft.com/office/drawing/2014/main" val="897073420"/>
                    </a:ext>
                  </a:extLst>
                </a:gridCol>
                <a:gridCol w="2428436">
                  <a:extLst>
                    <a:ext uri="{9D8B030D-6E8A-4147-A177-3AD203B41FA5}">
                      <a16:colId xmlns:a16="http://schemas.microsoft.com/office/drawing/2014/main" val="1882227156"/>
                    </a:ext>
                  </a:extLst>
                </a:gridCol>
                <a:gridCol w="1376418">
                  <a:extLst>
                    <a:ext uri="{9D8B030D-6E8A-4147-A177-3AD203B41FA5}">
                      <a16:colId xmlns:a16="http://schemas.microsoft.com/office/drawing/2014/main" val="2013790382"/>
                    </a:ext>
                  </a:extLst>
                </a:gridCol>
                <a:gridCol w="2061201">
                  <a:extLst>
                    <a:ext uri="{9D8B030D-6E8A-4147-A177-3AD203B41FA5}">
                      <a16:colId xmlns:a16="http://schemas.microsoft.com/office/drawing/2014/main" val="2765601887"/>
                    </a:ext>
                  </a:extLst>
                </a:gridCol>
                <a:gridCol w="1112558">
                  <a:extLst>
                    <a:ext uri="{9D8B030D-6E8A-4147-A177-3AD203B41FA5}">
                      <a16:colId xmlns:a16="http://schemas.microsoft.com/office/drawing/2014/main" val="463599359"/>
                    </a:ext>
                  </a:extLst>
                </a:gridCol>
                <a:gridCol w="1683686">
                  <a:extLst>
                    <a:ext uri="{9D8B030D-6E8A-4147-A177-3AD203B41FA5}">
                      <a16:colId xmlns:a16="http://schemas.microsoft.com/office/drawing/2014/main" val="1451817785"/>
                    </a:ext>
                  </a:extLst>
                </a:gridCol>
              </a:tblGrid>
              <a:tr h="159230">
                <a:tc gridSpan="6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</a:rPr>
                        <a:t>Просветительская, профилактическая и консультативная работа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603250"/>
                  </a:ext>
                </a:extLst>
              </a:tr>
              <a:tr h="159230">
                <a:tc gridSpan="6"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4.1 Проект «Родитель +»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739193"/>
                  </a:ext>
                </a:extLst>
              </a:tr>
              <a:tr h="4776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Знакомство родительской общественности с особенностями работы Службы сопровождения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Август 2018 г.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Получение информации об особенностях работы Службы сопровождения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Руководитель Службы сопровождения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Протокол родительского собрания.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2980053853"/>
                  </a:ext>
                </a:extLst>
              </a:tr>
              <a:tr h="6336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4.1.1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Выступление на общешкольном родительском собрании с темой: «</a:t>
                      </a:r>
                      <a:r>
                        <a:rPr lang="ru-RU" sz="1200" dirty="0" err="1">
                          <a:effectLst/>
                        </a:rPr>
                        <a:t>Сниффинг</a:t>
                      </a:r>
                      <a:r>
                        <a:rPr lang="ru-RU" sz="1200" dirty="0">
                          <a:effectLst/>
                        </a:rPr>
                        <a:t>. Причины возникновения и профилактика».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Сентябрь 2018 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Информирование родительской общественности об актуальной проблеме детской наркомании (сниффинг).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Педагог-психолог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Презентация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1138643738"/>
                  </a:ext>
                </a:extLst>
              </a:tr>
              <a:tr h="5603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4.1.2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Оформление стенда  «Способы снижения эмоционального и физического напряжения»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Ноябрь 2018 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Информирование обучающихся  и их родителей о способах снижения уровня напряжения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Специалисты службы сопровождения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indent="44958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Методические рекомендации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3420619758"/>
                  </a:ext>
                </a:extLst>
              </a:tr>
              <a:tr h="6336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4.1.3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Проведение курса занятий «Школа родителей»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Ноябрь – май 2018-2019 </a:t>
                      </a:r>
                      <a:r>
                        <a:rPr lang="ru-RU" sz="1200" dirty="0" err="1">
                          <a:effectLst/>
                        </a:rPr>
                        <a:t>уч.год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Получение родителями теоретического и практического опыта гармонизации детско- родительских отношений.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Специалисты службы сопровождения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Программа курса «Школа для родителей»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3885946189"/>
                  </a:ext>
                </a:extLst>
              </a:tr>
              <a:tr h="95537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4.1.4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Разработка методических рекомендаций и составление справочно-информационных материалов для педагогов и родителей по вопросам обучения и воспитания детей с ОВЗ по зрению.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течение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Анализ эффективности внедренных в работу методических рекомендаций по вопросам обучения и воспитания детей</a:t>
                      </a:r>
                      <a:r>
                        <a:rPr lang="ru-RU" sz="1200" kern="1200">
                          <a:effectLst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Педагог-психолог, учитель-логопед, учитель –дефектолог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Методические рекомендации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1014787963"/>
                  </a:ext>
                </a:extLst>
              </a:tr>
              <a:tr h="4224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4.1.5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</a:rPr>
                        <a:t>Видео «Пошаговая инструкция правильного выполнении артикуляционной гимнастики»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В течение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</a:rPr>
                        <a:t>Повышение логопедической грамотности у родительской общественности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>
                          <a:effectLst/>
                        </a:rPr>
                        <a:t>Учитель-логопед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>
                          <a:effectLst/>
                        </a:rPr>
                        <a:t>Видео- фрагменты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3238987740"/>
                  </a:ext>
                </a:extLst>
              </a:tr>
              <a:tr h="6336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4.1.6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Информирование обучающихся  и их родителей о психологическом здоровье, гармонизации детско-родительских отношений и т.д.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течение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Информирование обучающихся  и их родителей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Специалисты службы сопровождения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беседа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2936679044"/>
                  </a:ext>
                </a:extLst>
              </a:tr>
              <a:tr h="8449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4.1.7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Оказание консультативной и обучающей помощи родителям по развитию тактильного восприятия, мелкой моторики пальцев, обучающихся и владению рельефно-точечным шрифтом Брайля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В течение года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Повышение тифлопедагогической и </a:t>
                      </a:r>
                      <a:r>
                        <a:rPr lang="ru-RU" sz="1200" dirty="0" err="1">
                          <a:effectLst/>
                        </a:rPr>
                        <a:t>тифлопсихологической</a:t>
                      </a:r>
                      <a:r>
                        <a:rPr lang="ru-RU" sz="1200" dirty="0">
                          <a:effectLst/>
                        </a:rPr>
                        <a:t> компетентности родителей, воспитывающих детей с ОВЗ по зрению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Учитель-дефектолог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Рекомендации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1849608816"/>
                  </a:ext>
                </a:extLst>
              </a:tr>
              <a:tr h="7439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4.1.8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Оказание консультативной помощи родителям детей с ОВЗ по зрению, обучающихся в школах Хабаровского края в условиях инклюзии, по запросу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В течение года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Повышение тифлопедагогической и </a:t>
                      </a:r>
                      <a:r>
                        <a:rPr lang="ru-RU" sz="1200" dirty="0" err="1">
                          <a:effectLst/>
                        </a:rPr>
                        <a:t>тифлопсихологической</a:t>
                      </a:r>
                      <a:r>
                        <a:rPr lang="ru-RU" sz="1200" dirty="0">
                          <a:effectLst/>
                        </a:rPr>
                        <a:t> компетентности родителей, воспитывающих детей с ОВЗ по зрению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Специалисты службы сопровождения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Рекомендации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1484628245"/>
                  </a:ext>
                </a:extLst>
              </a:tr>
              <a:tr h="6336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4.1.9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Выступления на родительских собраниях и консультирование  учителями-логопедами по вопросам речевого развития детей с ОВЗ по зрению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течение года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Повышение логопедической компетентности у педагогов начального звена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учителя-логопеды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err="1">
                          <a:effectLst/>
                        </a:rPr>
                        <a:t>рекомендаци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57" marR="40257" marT="0" marB="0"/>
                </a:tc>
                <a:extLst>
                  <a:ext uri="{0D108BD9-81ED-4DB2-BD59-A6C34878D82A}">
                    <a16:rowId xmlns:a16="http://schemas.microsoft.com/office/drawing/2014/main" val="3437566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4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Клен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451</TotalTime>
  <Words>749</Words>
  <Application>Microsoft Office PowerPoint</Application>
  <PresentationFormat>Экран (4:3)</PresentationFormat>
  <Paragraphs>132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Times New Roman</vt:lpstr>
      <vt:lpstr>Wingdings</vt:lpstr>
      <vt:lpstr>Тема2</vt:lpstr>
      <vt:lpstr>Проект  «Территория взаимодействия</vt:lpstr>
      <vt:lpstr>Цель проекта</vt:lpstr>
      <vt:lpstr>             Целевая аудитория участники педагогического процесса: педагоги, родители, обучающиеся, методисты ХК ИРО.   Срок реализации проекта:   в течение 2018-2019 учебного года</vt:lpstr>
      <vt:lpstr>Модель «Территория взаимодействия» </vt:lpstr>
      <vt:lpstr>Проблемное поле проекта:</vt:lpstr>
      <vt:lpstr>Задачи</vt:lpstr>
      <vt:lpstr>Планируемые результаты</vt:lpstr>
      <vt:lpstr>Продукты проекта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 плюс (+)</dc:title>
  <dc:creator>Владимир</dc:creator>
  <cp:lastModifiedBy>Ирина</cp:lastModifiedBy>
  <cp:revision>36</cp:revision>
  <dcterms:created xsi:type="dcterms:W3CDTF">2018-08-29T08:37:59Z</dcterms:created>
  <dcterms:modified xsi:type="dcterms:W3CDTF">2018-10-10T06:01:44Z</dcterms:modified>
</cp:coreProperties>
</file>