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2A98-9887-4BA8-8B63-76AC308A1C4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5854C-C3D5-47BC-811D-CD4C6531A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1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2276872"/>
            <a:ext cx="9793088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4584D3">
                    <a:lumMod val="75000"/>
                  </a:srgbClr>
                </a:solidFill>
              </a:rPr>
              <a:pPr/>
              <a:t>25.06.2021</a:t>
            </a:fld>
            <a:endParaRPr lang="ru-RU">
              <a:solidFill>
                <a:srgbClr val="4584D3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584D3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4584D3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4584D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D7F6A79-A562-401E-85AE-3BE1DDD8B762}" type="datetimeFigureOut">
              <a:rPr lang="ru-RU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25.06.2021</a:t>
            </a:fld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C628E1F-1629-4A4D-AE52-21907A684B76}" type="slidenum">
              <a:rPr lang="ru-RU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25.06.2021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6E7FC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59830" y="292102"/>
            <a:ext cx="7392821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77131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24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25.06.2021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25.06.2021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25.06.2021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5E0D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05E0D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830" y="292102"/>
            <a:ext cx="7392821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7488" y="1556792"/>
            <a:ext cx="10177131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25.06.2021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C6E7F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9296400" cy="1712044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C6E7FC">
                    <a:lumMod val="10000"/>
                  </a:srgbClr>
                </a:solidFill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</a:t>
            </a:r>
            <a:r>
              <a:rPr lang="ru-RU" sz="2000" i="1" dirty="0" smtClean="0">
                <a:solidFill>
                  <a:srgbClr val="C6E7FC">
                    <a:lumMod val="10000"/>
                  </a:srgbClr>
                </a:solidFill>
              </a:rPr>
              <a:t>»</a:t>
            </a:r>
            <a:br>
              <a:rPr lang="ru-RU" sz="2000" i="1" dirty="0" smtClean="0">
                <a:solidFill>
                  <a:srgbClr val="C6E7FC">
                    <a:lumMod val="10000"/>
                  </a:srgbClr>
                </a:solidFill>
              </a:rPr>
            </a:br>
            <a:r>
              <a:rPr lang="ru-RU" sz="2400" i="1" dirty="0">
                <a:solidFill>
                  <a:srgbClr val="C6E7FC">
                    <a:lumMod val="10000"/>
                  </a:srgbClr>
                </a:solidFill>
              </a:rPr>
              <a:t/>
            </a:r>
            <a:br>
              <a:rPr lang="ru-RU" sz="2400" i="1" dirty="0">
                <a:solidFill>
                  <a:srgbClr val="C6E7FC">
                    <a:lumMod val="10000"/>
                  </a:srgbClr>
                </a:solidFill>
              </a:rPr>
            </a:br>
            <a:r>
              <a:rPr lang="ru-RU" sz="2400" i="1" dirty="0">
                <a:solidFill>
                  <a:srgbClr val="C6E7FC">
                    <a:lumMod val="10000"/>
                  </a:srgbClr>
                </a:solidFill>
              </a:rPr>
              <a:t/>
            </a:r>
            <a:br>
              <a:rPr lang="ru-RU" sz="2400" i="1" dirty="0">
                <a:solidFill>
                  <a:srgbClr val="C6E7FC">
                    <a:lumMod val="10000"/>
                  </a:srgbClr>
                </a:solidFill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243684"/>
            <a:ext cx="1112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6E7FC">
                    <a:lumMod val="10000"/>
                  </a:srgbClr>
                </a:solidFill>
                <a:latin typeface="Calibri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«Лучшие практики наставничества»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«Практика наставничества по форме УЧИТЕЛЬ- УЧИТЕЛЬ»</a:t>
            </a:r>
          </a:p>
          <a:p>
            <a:pPr algn="ctr"/>
            <a:endParaRPr lang="ru-RU" sz="3200" b="1" dirty="0" smtClean="0">
              <a:solidFill>
                <a:srgbClr val="C6E7FC">
                  <a:lumMod val="10000"/>
                </a:srgbClr>
              </a:solidFill>
              <a:latin typeface="Calibri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наставничества в КГБОУ ШИ 2 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6E7FC">
                  <a:lumMod val="10000"/>
                </a:srgbClr>
              </a:solidFill>
              <a:latin typeface="Calibri"/>
            </a:endParaRPr>
          </a:p>
          <a:p>
            <a:pPr algn="r"/>
            <a:r>
              <a:rPr lang="ru-RU" b="1" dirty="0" smtClean="0">
                <a:solidFill>
                  <a:srgbClr val="C6E7FC">
                    <a:lumMod val="10000"/>
                  </a:srgbClr>
                </a:solidFill>
              </a:rPr>
              <a:t>                                                          Макаренко </a:t>
            </a:r>
            <a:r>
              <a:rPr lang="ru-RU" b="1" dirty="0">
                <a:solidFill>
                  <a:srgbClr val="C6E7FC">
                    <a:lumMod val="10000"/>
                  </a:srgbClr>
                </a:solidFill>
              </a:rPr>
              <a:t>Галина Геннадьевна</a:t>
            </a:r>
            <a:r>
              <a:rPr lang="ru-RU" b="1" dirty="0" smtClean="0">
                <a:solidFill>
                  <a:srgbClr val="C6E7FC">
                    <a:lumMod val="10000"/>
                  </a:srgbClr>
                </a:solidFill>
              </a:rPr>
              <a:t>,  </a:t>
            </a:r>
          </a:p>
          <a:p>
            <a:pPr algn="r"/>
            <a:r>
              <a:rPr lang="ru-RU" b="1" smtClean="0">
                <a:solidFill>
                  <a:srgbClr val="C6E7FC">
                    <a:lumMod val="10000"/>
                  </a:srgbClr>
                </a:solidFill>
              </a:rPr>
              <a:t>наставник</a:t>
            </a:r>
            <a:endParaRPr lang="ru-RU" b="1" dirty="0">
              <a:solidFill>
                <a:srgbClr val="C6E7FC">
                  <a:lumMod val="10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3429000"/>
            <a:ext cx="4978399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1000" y="152400"/>
            <a:ext cx="1447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292102"/>
            <a:ext cx="10465163" cy="101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/>
              <a:t>Информация: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Телефон: (4212)37-39-20</a:t>
            </a:r>
          </a:p>
          <a:p>
            <a:pPr algn="r"/>
            <a:r>
              <a:rPr lang="ru-RU" dirty="0"/>
              <a:t>Факс: (4212) 27-56-69</a:t>
            </a:r>
          </a:p>
          <a:p>
            <a:pPr algn="r"/>
            <a:r>
              <a:rPr lang="ru-RU" dirty="0"/>
              <a:t>Сайт: http://internat34.edu.27.ru</a:t>
            </a:r>
          </a:p>
          <a:p>
            <a:pPr algn="r"/>
            <a:r>
              <a:rPr lang="ru-RU" dirty="0" err="1" smtClean="0"/>
              <a:t>Эл.почта</a:t>
            </a:r>
            <a:r>
              <a:rPr lang="ru-RU" dirty="0"/>
              <a:t>: shkola_khv@mail.ru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630524"/>
            <a:ext cx="4940300" cy="43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292102"/>
            <a:ext cx="10314351" cy="10486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Целеполагание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 Цель образовательной </a:t>
            </a:r>
            <a:r>
              <a:rPr lang="ru-RU" sz="2000" dirty="0" smtClean="0">
                <a:solidFill>
                  <a:schemeClr val="tx1"/>
                </a:solidFill>
              </a:rPr>
              <a:t>системы наставничества в ШИ 2: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создание условий для адаптации молодого специалиста КГБОУ ШИ 2 через формирование профессиональных компетенций в области воспитания и обучения детей с нарушениями зрения.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Задачи: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осуществлять </a:t>
            </a:r>
            <a:r>
              <a:rPr lang="ru-RU" sz="2000" dirty="0">
                <a:solidFill>
                  <a:schemeClr val="tx1"/>
                </a:solidFill>
              </a:rPr>
              <a:t>профессиональную деятельность в соответствии с требованиями федеральных государственных образовательных стандартов для обучающихся с ограниченными возможностями здоровья по зрению;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оказать </a:t>
            </a:r>
            <a:r>
              <a:rPr lang="ru-RU" sz="2000" dirty="0">
                <a:solidFill>
                  <a:schemeClr val="tx1"/>
                </a:solidFill>
              </a:rPr>
              <a:t>наставником методическую поддержку молодому специалисту по вопросу образования обучающихся, имеющих ограниченные возможности здоровья по зрению;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планировать </a:t>
            </a:r>
            <a:r>
              <a:rPr lang="ru-RU" sz="2000" dirty="0">
                <a:solidFill>
                  <a:schemeClr val="tx1"/>
                </a:solidFill>
              </a:rPr>
              <a:t>и проводить учебные /внеурочные занятия молодым специалистом в условиях взаимодействия с </a:t>
            </a:r>
            <a:r>
              <a:rPr lang="ru-RU" sz="2000" dirty="0" smtClean="0">
                <a:solidFill>
                  <a:schemeClr val="tx1"/>
                </a:solidFill>
              </a:rPr>
              <a:t>наставником и самостоятельно;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организовать </a:t>
            </a:r>
            <a:r>
              <a:rPr lang="ru-RU" sz="2000" dirty="0">
                <a:solidFill>
                  <a:schemeClr val="tx1"/>
                </a:solidFill>
              </a:rPr>
              <a:t>деятельность по взаимодействию с родителями (законными представителями)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393700"/>
            <a:ext cx="1803399" cy="11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0" y="292102"/>
            <a:ext cx="9984151" cy="10486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и эффекты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77131" cy="465350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во-первых</a:t>
            </a:r>
            <a:r>
              <a:rPr lang="ru-RU" sz="2400" dirty="0">
                <a:solidFill>
                  <a:schemeClr val="tx1"/>
                </a:solidFill>
              </a:rPr>
              <a:t>, повышение квалификации и профессионального мастерства педагогического коллектива, его сплоченность, следование общим целям и интересам </a:t>
            </a:r>
            <a:r>
              <a:rPr lang="ru-RU" sz="2400" dirty="0" smtClean="0">
                <a:solidFill>
                  <a:schemeClr val="tx1"/>
                </a:solidFill>
              </a:rPr>
              <a:t>школы - </a:t>
            </a:r>
            <a:r>
              <a:rPr lang="ru-RU" sz="2400" dirty="0">
                <a:solidFill>
                  <a:schemeClr val="tx1"/>
                </a:solidFill>
              </a:rPr>
              <a:t>интерната;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во-вторых</a:t>
            </a:r>
            <a:r>
              <a:rPr lang="ru-RU" sz="2400" dirty="0">
                <a:solidFill>
                  <a:schemeClr val="tx1"/>
                </a:solidFill>
              </a:rPr>
              <a:t>, развитие личностно ориентированных отношений между </a:t>
            </a:r>
            <a:r>
              <a:rPr lang="ru-RU" sz="2400" dirty="0" smtClean="0">
                <a:solidFill>
                  <a:schemeClr val="tx1"/>
                </a:solidFill>
              </a:rPr>
              <a:t>коллегами-педагогами, </a:t>
            </a:r>
            <a:r>
              <a:rPr lang="ru-RU" sz="2400" dirty="0">
                <a:solidFill>
                  <a:schemeClr val="tx1"/>
                </a:solidFill>
              </a:rPr>
              <a:t>способствующих эффективному оказанию помощи и поддержки в педагогической практике школы- интерната;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в-третьих</a:t>
            </a:r>
            <a:r>
              <a:rPr lang="ru-RU" sz="2400" dirty="0">
                <a:solidFill>
                  <a:schemeClr val="tx1"/>
                </a:solidFill>
              </a:rPr>
              <a:t>, формирование в школе такой категории педагогов, которая способна брать на себя ответственность за обучение молодых специалистов.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Это </a:t>
            </a:r>
            <a:r>
              <a:rPr lang="ru-RU" sz="2400" dirty="0">
                <a:solidFill>
                  <a:schemeClr val="tx2"/>
                </a:solidFill>
              </a:rPr>
              <a:t>самое ценное приобретение для школы- интерната, потому что наибольшей эффективности педагогическая деятельность достигает в тех образовательных учреждениях, 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сами «растят» свои педагогические кадры!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1" y="0"/>
            <a:ext cx="1892299" cy="14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292102"/>
            <a:ext cx="11025551" cy="104866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Этапы взаимодействия наставника и молодого специалиста </a:t>
            </a:r>
            <a:br>
              <a:rPr lang="ru-RU" sz="2800" dirty="0"/>
            </a:br>
            <a:r>
              <a:rPr lang="ru-RU" sz="2800" dirty="0"/>
              <a:t>в КГБОУ ШИ 2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b="1" dirty="0">
                <a:solidFill>
                  <a:schemeClr val="tx1"/>
                </a:solidFill>
              </a:rPr>
              <a:t>Прогностический</a:t>
            </a:r>
            <a:r>
              <a:rPr lang="ru-RU" dirty="0">
                <a:solidFill>
                  <a:schemeClr val="tx1"/>
                </a:solidFill>
              </a:rPr>
              <a:t>: определение целей взаимодействий, выстраивание отношений взаимопонимания и доверия, определение круга обязанностей, полномочий субъектов, выявление недостатков в умениях и навыках молодого специалиста.</a:t>
            </a:r>
          </a:p>
          <a:p>
            <a:pPr lvl="0" fontAlgn="base"/>
            <a:r>
              <a:rPr lang="ru-RU" b="1" dirty="0">
                <a:solidFill>
                  <a:schemeClr val="tx1"/>
                </a:solidFill>
              </a:rPr>
              <a:t>Практический</a:t>
            </a:r>
            <a:r>
              <a:rPr lang="ru-RU" dirty="0">
                <a:solidFill>
                  <a:schemeClr val="tx1"/>
                </a:solidFill>
              </a:rPr>
              <a:t>: разработка и реализация программы адаптации, корректировка профессиональных умений молодого специалиста.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Аналитический</a:t>
            </a:r>
            <a:r>
              <a:rPr lang="ru-RU" dirty="0">
                <a:solidFill>
                  <a:schemeClr val="tx1"/>
                </a:solidFill>
              </a:rPr>
              <a:t>: определение уровня профессиональной адаптации молодого специалиста и степени его готовности к выполнению своих функциональных обязанностей.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" y="1"/>
            <a:ext cx="195580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292102"/>
            <a:ext cx="10593751" cy="1048666"/>
          </a:xfrm>
        </p:spPr>
        <p:txBody>
          <a:bodyPr>
            <a:normAutofit/>
          </a:bodyPr>
          <a:lstStyle/>
          <a:p>
            <a:r>
              <a:rPr lang="ru-RU" sz="2800" dirty="0"/>
              <a:t>Компоненты системы наставничества, реализуемые в КГБОУ ШИ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1.</a:t>
            </a:r>
            <a:r>
              <a:rPr lang="ru-RU" sz="1800" dirty="0"/>
              <a:t>	</a:t>
            </a:r>
            <a:r>
              <a:rPr lang="ru-RU" sz="2000" dirty="0">
                <a:solidFill>
                  <a:schemeClr val="tx1"/>
                </a:solidFill>
              </a:rPr>
              <a:t>Заинтересованность КГБОУ ШИ 2 в профессиональном росте педагогических кадров.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	Конкретные цели, задачи, программы деятельности субъектов, включенных в систему наставничества.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3.	Процесс профессиональной адаптации молодого специалиста.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4.	Межличностное общение между наставником и обучаемым в процессе взаимодействия.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33800"/>
            <a:ext cx="45593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292102"/>
            <a:ext cx="10365151" cy="1048666"/>
          </a:xfrm>
        </p:spPr>
        <p:txBody>
          <a:bodyPr>
            <a:normAutofit/>
          </a:bodyPr>
          <a:lstStyle/>
          <a:p>
            <a:r>
              <a:rPr lang="ru-RU" sz="2800" dirty="0"/>
              <a:t>Требования к профессиональной компетентности педагога- наставника в КГБОУ ШИ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1556792"/>
            <a:ext cx="11524919" cy="5199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/>
              <a:t>.	</a:t>
            </a:r>
            <a:r>
              <a:rPr lang="ru-RU" sz="3400" dirty="0">
                <a:solidFill>
                  <a:schemeClr val="tx1"/>
                </a:solidFill>
              </a:rPr>
              <a:t>Наставник обязан четко представлять цели своей деятельности, знать требования и потребности </a:t>
            </a:r>
            <a:r>
              <a:rPr lang="ru-RU" sz="3400" dirty="0" smtClean="0">
                <a:solidFill>
                  <a:schemeClr val="tx1"/>
                </a:solidFill>
              </a:rPr>
              <a:t>школы- интерната </a:t>
            </a:r>
            <a:r>
              <a:rPr lang="ru-RU" sz="3400" dirty="0">
                <a:solidFill>
                  <a:schemeClr val="tx1"/>
                </a:solidFill>
              </a:rPr>
              <a:t>в этой сфере педагогической практики.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2.	Наставник должен разрабатывать и предлагать оптимальную программу педагогической помощи каждому молодому педагогу, с учетом его индивидуальных особенностей, уровня профессионализма и коммуникативных навыков.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3.	Наставник должен уметь наладить положительный межличностный контакт с каждым своим воспитанником, предложить конструктивные формы и методы взаимодействия.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4.	Наставник осуществляет диагностирование, наблюдение, анализ и контроль за деятельностью своего подопечного.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5.	Наставник несет моральную и административную ответственность перед самим собой и руководством образовательного учреждения за подготовку молодого специалиста.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6.	Наставник обязан быть образцом для подражания и в плане межличностных отношений, и в плане личной самоорганизации и профессиональной компетентности.</a:t>
            </a:r>
          </a:p>
          <a:p>
            <a:endParaRPr lang="ru-RU" sz="3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171699" cy="15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292102"/>
            <a:ext cx="10465163" cy="1048666"/>
          </a:xfrm>
        </p:spPr>
        <p:txBody>
          <a:bodyPr>
            <a:normAutofit/>
          </a:bodyPr>
          <a:lstStyle/>
          <a:p>
            <a:r>
              <a:rPr lang="ru-RU" sz="2800" dirty="0"/>
              <a:t>Условия назначения педагогов- наставников в КГБОУ ШИ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77131" cy="5301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место </a:t>
            </a:r>
            <a:r>
              <a:rPr lang="ru-RU" sz="2000" dirty="0">
                <a:solidFill>
                  <a:schemeClr val="tx1"/>
                </a:solidFill>
              </a:rPr>
              <a:t>жительства: хорошо, если наставник и молодой учитель проживают недалеко друг от друга, общение в неформальной обстановке способствует качеству педагогической деятельности;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общность </a:t>
            </a:r>
            <a:r>
              <a:rPr lang="ru-RU" sz="2000" dirty="0">
                <a:solidFill>
                  <a:schemeClr val="tx1"/>
                </a:solidFill>
              </a:rPr>
              <a:t>интересов: если наставник и подопечный проявляют интерес к одним и тем же вещам, имеют одинаковое хобби, это превращает их в сплоченную пару единомышленников;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общая </a:t>
            </a:r>
            <a:r>
              <a:rPr lang="ru-RU" sz="2000" dirty="0">
                <a:solidFill>
                  <a:schemeClr val="tx1"/>
                </a:solidFill>
              </a:rPr>
              <a:t>увлеченность конкретной педагогической проблемой: если наставник не заинтересован в ее разрешении, если эта проблема «не его конек», педагогическая помощь не будет эффективной.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032" y="4305300"/>
            <a:ext cx="2395936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0"/>
            <a:ext cx="2057399" cy="15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292102"/>
            <a:ext cx="10644551" cy="1048666"/>
          </a:xfrm>
        </p:spPr>
        <p:txBody>
          <a:bodyPr>
            <a:normAutofit/>
          </a:bodyPr>
          <a:lstStyle/>
          <a:p>
            <a:r>
              <a:rPr lang="ru-RU" sz="2800" dirty="0"/>
              <a:t>Модели педагогического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Общение-коррекция;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Общение-поддержка;</a:t>
            </a:r>
          </a:p>
          <a:p>
            <a:r>
              <a:rPr lang="ru-RU" dirty="0">
                <a:solidFill>
                  <a:schemeClr val="tx1"/>
                </a:solidFill>
              </a:rPr>
              <a:t>Общение-снятие психологических барьеров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429000"/>
            <a:ext cx="65913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0"/>
            <a:ext cx="2070100" cy="13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600" y="292102"/>
            <a:ext cx="9565051" cy="10486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Заключение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556792"/>
            <a:ext cx="10953419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Система наставничества способна </a:t>
            </a:r>
            <a:r>
              <a:rPr lang="ru-RU" dirty="0"/>
              <a:t>интенсифицировать процесс профессионального становления молодого учителя и формирования у него мотивации к самосовершенствованию, саморазвитию, </a:t>
            </a:r>
            <a:r>
              <a:rPr lang="ru-RU" dirty="0" smtClean="0"/>
              <a:t>самореализации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Формирование  сообщества </a:t>
            </a:r>
            <a:r>
              <a:rPr lang="ru-RU" b="1" dirty="0">
                <a:solidFill>
                  <a:srgbClr val="FF0000"/>
                </a:solidFill>
              </a:rPr>
              <a:t>профессионалов, создающих среду, где дети счастливы и реализуют </a:t>
            </a:r>
            <a:r>
              <a:rPr lang="ru-RU" b="1" dirty="0" smtClean="0">
                <a:solidFill>
                  <a:srgbClr val="FF0000"/>
                </a:solidFill>
              </a:rPr>
              <a:t>себя, вот стратегическая задача нашей системы!!!!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1" y="292103"/>
            <a:ext cx="2146300" cy="13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485</Words>
  <Application>Microsoft Office PowerPoint</Application>
  <PresentationFormat>Широкоэкранный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1_Тема Office</vt:lpstr>
      <vt:lpstr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   </vt:lpstr>
      <vt:lpstr>Целеполагание </vt:lpstr>
      <vt:lpstr>Результаты и эффекты</vt:lpstr>
      <vt:lpstr>Этапы взаимодействия наставника и молодого специалиста  в КГБОУ ШИ 2 </vt:lpstr>
      <vt:lpstr>Компоненты системы наставничества, реализуемые в КГБОУ ШИ 2</vt:lpstr>
      <vt:lpstr>Требования к профессиональной компетентности педагога- наставника в КГБОУ ШИ 2</vt:lpstr>
      <vt:lpstr>Условия назначения педагогов- наставников в КГБОУ ШИ 2</vt:lpstr>
      <vt:lpstr>Модели педагогического общения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dc:title>
  <dc:creator>User</dc:creator>
  <cp:lastModifiedBy>User</cp:lastModifiedBy>
  <cp:revision>8</cp:revision>
  <dcterms:created xsi:type="dcterms:W3CDTF">2020-12-17T03:13:28Z</dcterms:created>
  <dcterms:modified xsi:type="dcterms:W3CDTF">2021-06-25T02:09:12Z</dcterms:modified>
</cp:coreProperties>
</file>